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330" r:id="rId3"/>
    <p:sldId id="331" r:id="rId4"/>
    <p:sldId id="329" r:id="rId5"/>
    <p:sldId id="332" r:id="rId6"/>
    <p:sldId id="333" r:id="rId7"/>
    <p:sldId id="334" r:id="rId8"/>
    <p:sldId id="336" r:id="rId9"/>
    <p:sldId id="337" r:id="rId10"/>
    <p:sldId id="338" r:id="rId11"/>
    <p:sldId id="339" r:id="rId12"/>
    <p:sldId id="340" r:id="rId13"/>
    <p:sldId id="264" r:id="rId14"/>
    <p:sldId id="281" r:id="rId15"/>
    <p:sldId id="280" r:id="rId16"/>
    <p:sldId id="265" r:id="rId17"/>
    <p:sldId id="266" r:id="rId18"/>
    <p:sldId id="282" r:id="rId19"/>
    <p:sldId id="306" r:id="rId20"/>
    <p:sldId id="307" r:id="rId21"/>
    <p:sldId id="308" r:id="rId22"/>
    <p:sldId id="309" r:id="rId23"/>
    <p:sldId id="283" r:id="rId24"/>
    <p:sldId id="284" r:id="rId25"/>
    <p:sldId id="285" r:id="rId26"/>
    <p:sldId id="286" r:id="rId27"/>
    <p:sldId id="341" r:id="rId28"/>
    <p:sldId id="302" r:id="rId29"/>
    <p:sldId id="303" r:id="rId30"/>
    <p:sldId id="304" r:id="rId31"/>
    <p:sldId id="288" r:id="rId32"/>
    <p:sldId id="289" r:id="rId33"/>
    <p:sldId id="290" r:id="rId34"/>
    <p:sldId id="301" r:id="rId35"/>
    <p:sldId id="294" r:id="rId36"/>
    <p:sldId id="292" r:id="rId37"/>
    <p:sldId id="293" r:id="rId38"/>
    <p:sldId id="291" r:id="rId39"/>
    <p:sldId id="296" r:id="rId40"/>
    <p:sldId id="297" r:id="rId41"/>
    <p:sldId id="299"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43" autoAdjust="0"/>
    <p:restoredTop sz="96926" autoAdjust="0"/>
  </p:normalViewPr>
  <p:slideViewPr>
    <p:cSldViewPr snapToGrid="0" snapToObjects="1">
      <p:cViewPr varScale="1">
        <p:scale>
          <a:sx n="95" d="100"/>
          <a:sy n="95" d="100"/>
        </p:scale>
        <p:origin x="-92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0.emf"/><Relationship Id="rId2" Type="http://schemas.openxmlformats.org/officeDocument/2006/relationships/image" Target="../media/image71.emf"/><Relationship Id="rId3" Type="http://schemas.openxmlformats.org/officeDocument/2006/relationships/image" Target="../media/image7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BDECB7-D539-3147-A030-7B22C2E6FEB0}" type="datetimeFigureOut">
              <a:rPr lang="en-US" smtClean="0"/>
              <a:t>3/20/18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7FC488-22F6-6648-B1E5-59AF61665E19}" type="slidenum">
              <a:rPr lang="en-US" smtClean="0"/>
              <a:t>‹#›</a:t>
            </a:fld>
            <a:endParaRPr lang="en-US"/>
          </a:p>
        </p:txBody>
      </p:sp>
    </p:spTree>
    <p:extLst>
      <p:ext uri="{BB962C8B-B14F-4D97-AF65-F5344CB8AC3E}">
        <p14:creationId xmlns:p14="http://schemas.microsoft.com/office/powerpoint/2010/main" val="78961317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4579"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a:ea typeface="ＭＳ Ｐゴシック" charset="0"/>
                <a:cs typeface="ＭＳ Ｐゴシック" charset="0"/>
              </a:rPr>
              <a:t>Historically (in the ’70s) this was weather forecasting and aerodynamics (planes, space craft, cars), then nuclear weapons simulations and radiation shielding modeling (the height of the Cold War in the ’80s), and in recent years the emphasis has been on cracking decryption and molecular dynamics modeling.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048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3072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a:ea typeface="ＭＳ Ｐゴシック" charset="0"/>
                <a:cs typeface="ＭＳ Ｐゴシック" charset="0"/>
              </a:rPr>
              <a:t>Historically (in the ’70s) this was weather forecasting and aerodynamics (planes, space craft, cars), then nuclear weapons simulations and radiation shielding modeling (the height of the Cold War in the ’80s), and in recent years the emphasis has been on cracking decryption and molecular dynamics modeling.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34819"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048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048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048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048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048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048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048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4579"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a:ea typeface="ＭＳ Ｐゴシック" charset="0"/>
                <a:cs typeface="ＭＳ Ｐゴシック" charset="0"/>
              </a:rPr>
              <a:t>Historically (in the ’70s) this was weather forecasting and aerodynamics (planes, space craft, cars), then nuclear weapons simulations and radiation shielding modeling (the height of the Cold War in the ’80s), and in recent years the emphasis has been on cracking decryption and molecular dynamics modeling.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048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048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048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048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048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048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048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048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048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048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4579"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a:ea typeface="ＭＳ Ｐゴシック" charset="0"/>
                <a:cs typeface="ＭＳ Ｐゴシック" charset="0"/>
              </a:rPr>
              <a:t>Historically (in the ’70s) this was weather forecasting and aerodynamics (planes, space craft, cars), then nuclear weapons simulations and radiation shielding modeling (the height of the Cold War in the ’80s), and in recent years the emphasis has been on cracking decryption and molecular dynamics modeling.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048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048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048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3555"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3072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4579"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a:ea typeface="ＭＳ Ｐゴシック" charset="0"/>
                <a:cs typeface="ＭＳ Ｐゴシック" charset="0"/>
              </a:rPr>
              <a:t>Historically (in the ’70s) this was weather forecasting and aerodynamics (planes, space craft, cars), then nuclear weapons simulations and radiation shielding modeling (the height of the Cold War in the ’80s), and in recent years the emphasis has been on cracking decryption and molecular dynamics modeling.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4579"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a:ea typeface="ＭＳ Ｐゴシック" charset="0"/>
                <a:cs typeface="ＭＳ Ｐゴシック" charset="0"/>
              </a:rPr>
              <a:t>Historically (in the ’70s) this was weather forecasting and aerodynamics (planes, space craft, cars), then nuclear weapons simulations and radiation shielding modeling (the height of the Cold War in the ’80s), and in recent years the emphasis has been on cracking decryption and molecular dynamics modeling.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4579"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a:ea typeface="ＭＳ Ｐゴシック" charset="0"/>
                <a:cs typeface="ＭＳ Ｐゴシック" charset="0"/>
              </a:rPr>
              <a:t>Historically (in the ’70s) this was weather forecasting and aerodynamics (planes, space craft, cars), then nuclear weapons simulations and radiation shielding modeling (the height of the Cold War in the ’80s), and in recent years the emphasis has been on cracking decryption and molecular dynamics modeling.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4579"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a:ea typeface="ＭＳ Ｐゴシック" charset="0"/>
                <a:cs typeface="ＭＳ Ｐゴシック" charset="0"/>
              </a:rPr>
              <a:t>Historically (in the ’70s) this was weather forecasting and aerodynamics (planes, space craft, cars), then nuclear weapons simulations and radiation shielding modeling (the height of the Cold War in the ’80s), and in recent years the emphasis has been on cracking decryption and molecular dynamics modeling.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4579"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a:ea typeface="ＭＳ Ｐゴシック" charset="0"/>
                <a:cs typeface="ＭＳ Ｐゴシック" charset="0"/>
              </a:rPr>
              <a:t>Historically (in the ’70s) this was weather forecasting and aerodynamics (planes, space craft, cars), then nuclear weapons simulations and radiation shielding modeling (the height of the Cold War in the ’80s), and in recent years the emphasis has been on cracking decryption and molecular dynamics modeling.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p:spPr>
      </p:sp>
      <p:sp>
        <p:nvSpPr>
          <p:cNvPr id="2048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s-ES_tradnl"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en-US"/>
          </a:p>
        </p:txBody>
      </p:sp>
      <p:sp>
        <p:nvSpPr>
          <p:cNvPr id="4" name="Date Placeholder 3"/>
          <p:cNvSpPr>
            <a:spLocks noGrp="1"/>
          </p:cNvSpPr>
          <p:nvPr>
            <p:ph type="dt" sz="half" idx="10"/>
          </p:nvPr>
        </p:nvSpPr>
        <p:spPr/>
        <p:txBody>
          <a:bodyPr/>
          <a:lstStyle/>
          <a:p>
            <a:fld id="{3B86BE82-8FDE-3A4D-BFC7-290DF10E2920}" type="datetimeFigureOut">
              <a:rPr lang="en-US" smtClean="0"/>
              <a:t>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8DD29E-343D-DF40-B435-D863B5DC3E1D}" type="slidenum">
              <a:rPr lang="en-US" smtClean="0"/>
              <a:t>‹#›</a:t>
            </a:fld>
            <a:endParaRPr lang="en-US"/>
          </a:p>
        </p:txBody>
      </p:sp>
    </p:spTree>
    <p:extLst>
      <p:ext uri="{BB962C8B-B14F-4D97-AF65-F5344CB8AC3E}">
        <p14:creationId xmlns:p14="http://schemas.microsoft.com/office/powerpoint/2010/main" val="2484979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86BE82-8FDE-3A4D-BFC7-290DF10E2920}" type="datetimeFigureOut">
              <a:rPr lang="en-US" smtClean="0"/>
              <a:t>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8DD29E-343D-DF40-B435-D863B5DC3E1D}" type="slidenum">
              <a:rPr lang="en-US" smtClean="0"/>
              <a:t>‹#›</a:t>
            </a:fld>
            <a:endParaRPr lang="en-US"/>
          </a:p>
        </p:txBody>
      </p:sp>
    </p:spTree>
    <p:extLst>
      <p:ext uri="{BB962C8B-B14F-4D97-AF65-F5344CB8AC3E}">
        <p14:creationId xmlns:p14="http://schemas.microsoft.com/office/powerpoint/2010/main" val="893546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86BE82-8FDE-3A4D-BFC7-290DF10E2920}" type="datetimeFigureOut">
              <a:rPr lang="en-US" smtClean="0"/>
              <a:t>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8DD29E-343D-DF40-B435-D863B5DC3E1D}" type="slidenum">
              <a:rPr lang="en-US" smtClean="0"/>
              <a:t>‹#›</a:t>
            </a:fld>
            <a:endParaRPr lang="en-US"/>
          </a:p>
        </p:txBody>
      </p:sp>
    </p:spTree>
    <p:extLst>
      <p:ext uri="{BB962C8B-B14F-4D97-AF65-F5344CB8AC3E}">
        <p14:creationId xmlns:p14="http://schemas.microsoft.com/office/powerpoint/2010/main" val="1172429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86BE82-8FDE-3A4D-BFC7-290DF10E2920}" type="datetimeFigureOut">
              <a:rPr lang="en-US" smtClean="0"/>
              <a:t>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8DD29E-343D-DF40-B435-D863B5DC3E1D}" type="slidenum">
              <a:rPr lang="en-US" smtClean="0"/>
              <a:t>‹#›</a:t>
            </a:fld>
            <a:endParaRPr lang="en-US"/>
          </a:p>
        </p:txBody>
      </p:sp>
    </p:spTree>
    <p:extLst>
      <p:ext uri="{BB962C8B-B14F-4D97-AF65-F5344CB8AC3E}">
        <p14:creationId xmlns:p14="http://schemas.microsoft.com/office/powerpoint/2010/main" val="1575933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86BE82-8FDE-3A4D-BFC7-290DF10E2920}" type="datetimeFigureOut">
              <a:rPr lang="en-US" smtClean="0"/>
              <a:t>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8DD29E-343D-DF40-B435-D863B5DC3E1D}" type="slidenum">
              <a:rPr lang="en-US" smtClean="0"/>
              <a:t>‹#›</a:t>
            </a:fld>
            <a:endParaRPr lang="en-US"/>
          </a:p>
        </p:txBody>
      </p:sp>
    </p:spTree>
    <p:extLst>
      <p:ext uri="{BB962C8B-B14F-4D97-AF65-F5344CB8AC3E}">
        <p14:creationId xmlns:p14="http://schemas.microsoft.com/office/powerpoint/2010/main" val="4034162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B86BE82-8FDE-3A4D-BFC7-290DF10E2920}" type="datetimeFigureOut">
              <a:rPr lang="en-US" smtClean="0"/>
              <a:t>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8DD29E-343D-DF40-B435-D863B5DC3E1D}" type="slidenum">
              <a:rPr lang="en-US" smtClean="0"/>
              <a:t>‹#›</a:t>
            </a:fld>
            <a:endParaRPr lang="en-US"/>
          </a:p>
        </p:txBody>
      </p:sp>
    </p:spTree>
    <p:extLst>
      <p:ext uri="{BB962C8B-B14F-4D97-AF65-F5344CB8AC3E}">
        <p14:creationId xmlns:p14="http://schemas.microsoft.com/office/powerpoint/2010/main" val="3514715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B86BE82-8FDE-3A4D-BFC7-290DF10E2920}" type="datetimeFigureOut">
              <a:rPr lang="en-US" smtClean="0"/>
              <a:t>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8DD29E-343D-DF40-B435-D863B5DC3E1D}" type="slidenum">
              <a:rPr lang="en-US" smtClean="0"/>
              <a:t>‹#›</a:t>
            </a:fld>
            <a:endParaRPr lang="en-US"/>
          </a:p>
        </p:txBody>
      </p:sp>
    </p:spTree>
    <p:extLst>
      <p:ext uri="{BB962C8B-B14F-4D97-AF65-F5344CB8AC3E}">
        <p14:creationId xmlns:p14="http://schemas.microsoft.com/office/powerpoint/2010/main" val="1685631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B86BE82-8FDE-3A4D-BFC7-290DF10E2920}" type="datetimeFigureOut">
              <a:rPr lang="en-US" smtClean="0"/>
              <a:t>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8DD29E-343D-DF40-B435-D863B5DC3E1D}" type="slidenum">
              <a:rPr lang="en-US" smtClean="0"/>
              <a:t>‹#›</a:t>
            </a:fld>
            <a:endParaRPr lang="en-US"/>
          </a:p>
        </p:txBody>
      </p:sp>
    </p:spTree>
    <p:extLst>
      <p:ext uri="{BB962C8B-B14F-4D97-AF65-F5344CB8AC3E}">
        <p14:creationId xmlns:p14="http://schemas.microsoft.com/office/powerpoint/2010/main" val="2382338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86BE82-8FDE-3A4D-BFC7-290DF10E2920}" type="datetimeFigureOut">
              <a:rPr lang="en-US" smtClean="0"/>
              <a:t>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8DD29E-343D-DF40-B435-D863B5DC3E1D}" type="slidenum">
              <a:rPr lang="en-US" smtClean="0"/>
              <a:t>‹#›</a:t>
            </a:fld>
            <a:endParaRPr lang="en-US"/>
          </a:p>
        </p:txBody>
      </p:sp>
    </p:spTree>
    <p:extLst>
      <p:ext uri="{BB962C8B-B14F-4D97-AF65-F5344CB8AC3E}">
        <p14:creationId xmlns:p14="http://schemas.microsoft.com/office/powerpoint/2010/main" val="2971418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86BE82-8FDE-3A4D-BFC7-290DF10E2920}" type="datetimeFigureOut">
              <a:rPr lang="en-US" smtClean="0"/>
              <a:t>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8DD29E-343D-DF40-B435-D863B5DC3E1D}" type="slidenum">
              <a:rPr lang="en-US" smtClean="0"/>
              <a:t>‹#›</a:t>
            </a:fld>
            <a:endParaRPr lang="en-US"/>
          </a:p>
        </p:txBody>
      </p:sp>
    </p:spTree>
    <p:extLst>
      <p:ext uri="{BB962C8B-B14F-4D97-AF65-F5344CB8AC3E}">
        <p14:creationId xmlns:p14="http://schemas.microsoft.com/office/powerpoint/2010/main" val="1946071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86BE82-8FDE-3A4D-BFC7-290DF10E2920}" type="datetimeFigureOut">
              <a:rPr lang="en-US" smtClean="0"/>
              <a:t>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8DD29E-343D-DF40-B435-D863B5DC3E1D}" type="slidenum">
              <a:rPr lang="en-US" smtClean="0"/>
              <a:t>‹#›</a:t>
            </a:fld>
            <a:endParaRPr lang="en-US"/>
          </a:p>
        </p:txBody>
      </p:sp>
    </p:spTree>
    <p:extLst>
      <p:ext uri="{BB962C8B-B14F-4D97-AF65-F5344CB8AC3E}">
        <p14:creationId xmlns:p14="http://schemas.microsoft.com/office/powerpoint/2010/main" val="19390744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86BE82-8FDE-3A4D-BFC7-290DF10E2920}" type="datetimeFigureOut">
              <a:rPr lang="en-US" smtClean="0"/>
              <a:t>3/20/18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DD29E-343D-DF40-B435-D863B5DC3E1D}" type="slidenum">
              <a:rPr lang="en-US" smtClean="0"/>
              <a:t>‹#›</a:t>
            </a:fld>
            <a:endParaRPr lang="en-US"/>
          </a:p>
        </p:txBody>
      </p:sp>
    </p:spTree>
    <p:extLst>
      <p:ext uri="{BB962C8B-B14F-4D97-AF65-F5344CB8AC3E}">
        <p14:creationId xmlns:p14="http://schemas.microsoft.com/office/powerpoint/2010/main" val="861742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1.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jpeg"/><Relationship Id="rId5" Type="http://schemas.openxmlformats.org/officeDocument/2006/relationships/image" Target="../media/image41.jpe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4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3.xml.rels><?xml version="1.0" encoding="UTF-8" standalone="yes"?>
<Relationships xmlns="http://schemas.openxmlformats.org/package/2006/relationships"><Relationship Id="rId11" Type="http://schemas.openxmlformats.org/officeDocument/2006/relationships/image" Target="../media/image13.jpeg"/><Relationship Id="rId12" Type="http://schemas.openxmlformats.org/officeDocument/2006/relationships/image" Target="../media/image14.jpeg"/><Relationship Id="rId13"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jpe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gif"/><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6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oleObject" Target="../embeddings/oleObject1.bin"/><Relationship Id="rId5" Type="http://schemas.openxmlformats.org/officeDocument/2006/relationships/image" Target="../media/image70.emf"/><Relationship Id="rId6" Type="http://schemas.openxmlformats.org/officeDocument/2006/relationships/oleObject" Target="../embeddings/oleObject2.bin"/><Relationship Id="rId7" Type="http://schemas.openxmlformats.org/officeDocument/2006/relationships/image" Target="../media/image71.emf"/><Relationship Id="rId8" Type="http://schemas.openxmlformats.org/officeDocument/2006/relationships/oleObject" Target="../embeddings/oleObject3.bin"/><Relationship Id="rId9" Type="http://schemas.openxmlformats.org/officeDocument/2006/relationships/image" Target="../media/image72.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73.jpe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jpe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jpe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20.jpeg"/><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jpe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0169" y="4221816"/>
            <a:ext cx="3614608" cy="2033217"/>
          </a:xfrm>
          <a:prstGeom prst="rect">
            <a:avLst/>
          </a:prstGeom>
        </p:spPr>
      </p:pic>
      <p:pic>
        <p:nvPicPr>
          <p:cNvPr id="9" name="Picture 8"/>
          <p:cNvPicPr>
            <a:picLocks noChangeAspect="1"/>
          </p:cNvPicPr>
          <p:nvPr/>
        </p:nvPicPr>
        <p:blipFill>
          <a:blip r:embed="rId3"/>
          <a:stretch>
            <a:fillRect/>
          </a:stretch>
        </p:blipFill>
        <p:spPr>
          <a:xfrm>
            <a:off x="803583" y="240847"/>
            <a:ext cx="7654617" cy="3863851"/>
          </a:xfrm>
          <a:prstGeom prst="rect">
            <a:avLst/>
          </a:prstGeom>
        </p:spPr>
      </p:pic>
      <p:sp>
        <p:nvSpPr>
          <p:cNvPr id="2" name="Title 1"/>
          <p:cNvSpPr>
            <a:spLocks noGrp="1"/>
          </p:cNvSpPr>
          <p:nvPr>
            <p:ph type="ctrTitle"/>
          </p:nvPr>
        </p:nvSpPr>
        <p:spPr>
          <a:xfrm>
            <a:off x="685800" y="1256427"/>
            <a:ext cx="7772400" cy="3809875"/>
          </a:xfrm>
        </p:spPr>
        <p:txBody>
          <a:bodyPr>
            <a:noAutofit/>
          </a:bodyPr>
          <a:lstStyle/>
          <a:p>
            <a:r>
              <a:rPr lang="en-US" sz="6000" b="1" dirty="0" err="1" smtClean="0">
                <a:solidFill>
                  <a:schemeClr val="bg1"/>
                </a:solidFill>
                <a:latin typeface="Arial"/>
                <a:cs typeface="Arial"/>
              </a:rPr>
              <a:t>Algoritmos</a:t>
            </a:r>
            <a:r>
              <a:rPr lang="en-US" sz="6000" b="1" dirty="0" smtClean="0">
                <a:solidFill>
                  <a:schemeClr val="bg1"/>
                </a:solidFill>
                <a:latin typeface="Arial"/>
                <a:cs typeface="Arial"/>
              </a:rPr>
              <a:t/>
            </a:r>
            <a:br>
              <a:rPr lang="en-US" sz="6000" b="1" dirty="0" smtClean="0">
                <a:solidFill>
                  <a:schemeClr val="bg1"/>
                </a:solidFill>
                <a:latin typeface="Arial"/>
                <a:cs typeface="Arial"/>
              </a:rPr>
            </a:br>
            <a:r>
              <a:rPr lang="en-US" sz="6000" b="1" dirty="0" err="1" smtClean="0">
                <a:solidFill>
                  <a:schemeClr val="bg1"/>
                </a:solidFill>
                <a:latin typeface="Arial"/>
                <a:cs typeface="Arial"/>
              </a:rPr>
              <a:t>Paralelos</a:t>
            </a:r>
            <a:r>
              <a:rPr lang="en-US" sz="6000" b="1" dirty="0" smtClean="0">
                <a:solidFill>
                  <a:schemeClr val="bg1"/>
                </a:solidFill>
                <a:latin typeface="Arial"/>
                <a:cs typeface="Arial"/>
              </a:rPr>
              <a:t/>
            </a:r>
            <a:br>
              <a:rPr lang="en-US" sz="6000" b="1" dirty="0" smtClean="0">
                <a:solidFill>
                  <a:schemeClr val="bg1"/>
                </a:solidFill>
                <a:latin typeface="Arial"/>
                <a:cs typeface="Arial"/>
              </a:rPr>
            </a:br>
            <a:r>
              <a:rPr lang="en-US" sz="6000" b="1" dirty="0" smtClean="0">
                <a:solidFill>
                  <a:schemeClr val="bg1"/>
                </a:solidFill>
                <a:latin typeface="Arial"/>
                <a:cs typeface="Arial"/>
              </a:rPr>
              <a:t/>
            </a:r>
            <a:br>
              <a:rPr lang="en-US" sz="6000" b="1" dirty="0" smtClean="0">
                <a:solidFill>
                  <a:schemeClr val="bg1"/>
                </a:solidFill>
                <a:latin typeface="Arial"/>
                <a:cs typeface="Arial"/>
              </a:rPr>
            </a:br>
            <a:r>
              <a:rPr lang="en-US" sz="3200" b="1" dirty="0" err="1" smtClean="0">
                <a:solidFill>
                  <a:schemeClr val="bg1"/>
                </a:solidFill>
                <a:latin typeface="Arial"/>
                <a:cs typeface="Arial"/>
              </a:rPr>
              <a:t>Introducción</a:t>
            </a:r>
            <a:r>
              <a:rPr lang="en-US" sz="3200" b="1" dirty="0" smtClean="0">
                <a:solidFill>
                  <a:schemeClr val="bg1"/>
                </a:solidFill>
                <a:latin typeface="Arial"/>
                <a:cs typeface="Arial"/>
              </a:rPr>
              <a:t/>
            </a:r>
            <a:br>
              <a:rPr lang="en-US" sz="3200" b="1" dirty="0" smtClean="0">
                <a:solidFill>
                  <a:schemeClr val="bg1"/>
                </a:solidFill>
                <a:latin typeface="Arial"/>
                <a:cs typeface="Arial"/>
              </a:rPr>
            </a:br>
            <a:r>
              <a:rPr lang="en-US" sz="3200" b="1" dirty="0" err="1">
                <a:solidFill>
                  <a:schemeClr val="bg1"/>
                </a:solidFill>
                <a:latin typeface="Arial"/>
                <a:cs typeface="Arial"/>
              </a:rPr>
              <a:t>M</a:t>
            </a:r>
            <a:r>
              <a:rPr lang="en-US" sz="3200" b="1" dirty="0" err="1" smtClean="0">
                <a:solidFill>
                  <a:schemeClr val="bg1"/>
                </a:solidFill>
                <a:latin typeface="Arial"/>
                <a:cs typeface="Arial"/>
              </a:rPr>
              <a:t>odelos</a:t>
            </a:r>
            <a:r>
              <a:rPr lang="en-US" sz="3200" b="1" dirty="0" smtClean="0">
                <a:solidFill>
                  <a:schemeClr val="bg1"/>
                </a:solidFill>
                <a:latin typeface="Arial"/>
                <a:cs typeface="Arial"/>
              </a:rPr>
              <a:t> </a:t>
            </a:r>
            <a:r>
              <a:rPr lang="en-US" sz="3200" b="1" dirty="0" err="1" smtClean="0">
                <a:solidFill>
                  <a:schemeClr val="bg1"/>
                </a:solidFill>
                <a:latin typeface="Arial"/>
                <a:cs typeface="Arial"/>
              </a:rPr>
              <a:t>formales</a:t>
            </a:r>
            <a:endParaRPr lang="en-US" sz="3200" b="1" dirty="0">
              <a:solidFill>
                <a:schemeClr val="bg1"/>
              </a:solidFill>
              <a:latin typeface="Arial"/>
              <a:cs typeface="Arial"/>
            </a:endParaRPr>
          </a:p>
        </p:txBody>
      </p:sp>
      <p:sp>
        <p:nvSpPr>
          <p:cNvPr id="3" name="Subtitle 2"/>
          <p:cNvSpPr>
            <a:spLocks noGrp="1"/>
          </p:cNvSpPr>
          <p:nvPr>
            <p:ph type="subTitle" idx="1"/>
          </p:nvPr>
        </p:nvSpPr>
        <p:spPr>
          <a:xfrm>
            <a:off x="1371600" y="5678114"/>
            <a:ext cx="6400800" cy="924862"/>
          </a:xfrm>
        </p:spPr>
        <p:txBody>
          <a:bodyPr>
            <a:normAutofit fontScale="92500" lnSpcReduction="20000"/>
          </a:bodyPr>
          <a:lstStyle/>
          <a:p>
            <a:r>
              <a:rPr lang="en-US" b="1" dirty="0" smtClean="0">
                <a:solidFill>
                  <a:srgbClr val="FFFFFF"/>
                </a:solidFill>
              </a:rPr>
              <a:t>Prof. </a:t>
            </a:r>
            <a:r>
              <a:rPr lang="en-US" b="1" dirty="0" err="1" smtClean="0">
                <a:solidFill>
                  <a:srgbClr val="FFFFFF"/>
                </a:solidFill>
              </a:rPr>
              <a:t>J.Fiestas</a:t>
            </a:r>
            <a:endParaRPr lang="en-US" b="1" dirty="0" smtClean="0">
              <a:solidFill>
                <a:srgbClr val="FFFFFF"/>
              </a:solidFill>
            </a:endParaRPr>
          </a:p>
          <a:p>
            <a:r>
              <a:rPr lang="en-US" b="1" dirty="0" err="1">
                <a:solidFill>
                  <a:srgbClr val="FFFFFF"/>
                </a:solidFill>
              </a:rPr>
              <a:t>j</a:t>
            </a:r>
            <a:r>
              <a:rPr lang="en-US" b="1" dirty="0" err="1" smtClean="0">
                <a:solidFill>
                  <a:srgbClr val="FFFFFF"/>
                </a:solidFill>
              </a:rPr>
              <a:t>ose.fiestas@uni.edu.pe</a:t>
            </a:r>
            <a:endParaRPr lang="en-US" b="1" dirty="0">
              <a:solidFill>
                <a:srgbClr val="FFFFFF"/>
              </a:solidFill>
            </a:endParaRP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3071" y="3821745"/>
            <a:ext cx="1718657" cy="2433288"/>
          </a:xfrm>
          <a:prstGeom prst="rect">
            <a:avLst/>
          </a:prstGeom>
        </p:spPr>
      </p:pic>
    </p:spTree>
    <p:extLst>
      <p:ext uri="{BB962C8B-B14F-4D97-AF65-F5344CB8AC3E}">
        <p14:creationId xmlns:p14="http://schemas.microsoft.com/office/powerpoint/2010/main" val="316803841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554" name="Line 1"/>
          <p:cNvSpPr>
            <a:spLocks noChangeShapeType="1"/>
          </p:cNvSpPr>
          <p:nvPr/>
        </p:nvSpPr>
        <p:spPr bwMode="auto">
          <a:xfrm>
            <a:off x="323850" y="549275"/>
            <a:ext cx="8351838" cy="1588"/>
          </a:xfrm>
          <a:prstGeom prst="line">
            <a:avLst/>
          </a:prstGeom>
          <a:noFill/>
          <a:ln w="9360">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4" name="TextBox 13"/>
          <p:cNvSpPr txBox="1"/>
          <p:nvPr/>
        </p:nvSpPr>
        <p:spPr>
          <a:xfrm>
            <a:off x="457200" y="886682"/>
            <a:ext cx="8058150" cy="4647426"/>
          </a:xfrm>
          <a:prstGeom prst="rect">
            <a:avLst/>
          </a:prstGeom>
          <a:noFill/>
        </p:spPr>
        <p:txBody>
          <a:bodyPr wrap="square" rtlCol="0">
            <a:spAutoFit/>
          </a:bodyPr>
          <a:lstStyle/>
          <a:p>
            <a:pPr algn="ctr"/>
            <a:r>
              <a:rPr lang="en-US" sz="4000" b="1" dirty="0" err="1">
                <a:solidFill>
                  <a:srgbClr val="FFFFFF"/>
                </a:solidFill>
                <a:latin typeface="Arial"/>
                <a:cs typeface="Arial"/>
              </a:rPr>
              <a:t>P</a:t>
            </a:r>
            <a:r>
              <a:rPr lang="en-US" sz="4000" b="1" dirty="0" err="1" smtClean="0">
                <a:solidFill>
                  <a:srgbClr val="FFFFFF"/>
                </a:solidFill>
                <a:latin typeface="Arial"/>
                <a:cs typeface="Arial"/>
              </a:rPr>
              <a:t>roblemas</a:t>
            </a:r>
            <a:r>
              <a:rPr lang="en-US" sz="4000" b="1" dirty="0" smtClean="0">
                <a:solidFill>
                  <a:srgbClr val="FFFFFF"/>
                </a:solidFill>
                <a:latin typeface="Arial"/>
                <a:cs typeface="Arial"/>
              </a:rPr>
              <a:t> de gran </a:t>
            </a:r>
            <a:r>
              <a:rPr lang="en-US" sz="4000" b="1" dirty="0" err="1" smtClean="0">
                <a:solidFill>
                  <a:srgbClr val="FFFFFF"/>
                </a:solidFill>
                <a:latin typeface="Arial"/>
                <a:cs typeface="Arial"/>
              </a:rPr>
              <a:t>escala</a:t>
            </a:r>
            <a:r>
              <a:rPr lang="en-US" sz="4000" b="1" dirty="0" smtClean="0">
                <a:solidFill>
                  <a:srgbClr val="FFFFFF"/>
                </a:solidFill>
                <a:latin typeface="Arial"/>
                <a:cs typeface="Arial"/>
              </a:rPr>
              <a:t>:</a:t>
            </a:r>
          </a:p>
          <a:p>
            <a:pPr algn="ctr"/>
            <a:endParaRPr lang="en-US" sz="3200" b="1" dirty="0">
              <a:solidFill>
                <a:srgbClr val="FFFFFF"/>
              </a:solidFill>
              <a:latin typeface="Arial"/>
              <a:cs typeface="Arial"/>
            </a:endParaRPr>
          </a:p>
          <a:p>
            <a:r>
              <a:rPr lang="en-US" sz="3200" b="1" dirty="0" err="1" smtClean="0">
                <a:solidFill>
                  <a:srgbClr val="FFFFFF"/>
                </a:solidFill>
                <a:latin typeface="Arial"/>
                <a:cs typeface="Arial"/>
              </a:rPr>
              <a:t>Velocidad</a:t>
            </a:r>
            <a:r>
              <a:rPr lang="en-US" sz="3200" b="1" dirty="0" smtClean="0">
                <a:solidFill>
                  <a:srgbClr val="FFFFFF"/>
                </a:solidFill>
                <a:latin typeface="Arial"/>
                <a:cs typeface="Arial"/>
              </a:rPr>
              <a:t> del </a:t>
            </a:r>
            <a:r>
              <a:rPr lang="en-US" sz="3200" b="1" dirty="0" err="1" smtClean="0">
                <a:solidFill>
                  <a:srgbClr val="FFFFFF"/>
                </a:solidFill>
                <a:latin typeface="Arial"/>
                <a:cs typeface="Arial"/>
              </a:rPr>
              <a:t>procesador</a:t>
            </a:r>
            <a:r>
              <a:rPr lang="en-US" sz="3200" b="1" dirty="0" smtClean="0">
                <a:solidFill>
                  <a:srgbClr val="FFFFFF"/>
                </a:solidFill>
                <a:latin typeface="Arial"/>
                <a:cs typeface="Arial"/>
              </a:rPr>
              <a:t> en GHz (hertz = </a:t>
            </a:r>
            <a:r>
              <a:rPr lang="en-US" sz="3200" b="1" dirty="0" err="1" smtClean="0">
                <a:solidFill>
                  <a:srgbClr val="FFFFFF"/>
                </a:solidFill>
                <a:latin typeface="Arial"/>
                <a:cs typeface="Arial"/>
              </a:rPr>
              <a:t>ciclos</a:t>
            </a:r>
            <a:r>
              <a:rPr lang="en-US" sz="3200" b="1" dirty="0" smtClean="0">
                <a:solidFill>
                  <a:srgbClr val="FFFFFF"/>
                </a:solidFill>
                <a:latin typeface="Arial"/>
                <a:cs typeface="Arial"/>
              </a:rPr>
              <a:t> </a:t>
            </a:r>
            <a:r>
              <a:rPr lang="en-US" sz="3200" b="1" dirty="0" err="1" smtClean="0">
                <a:solidFill>
                  <a:srgbClr val="FFFFFF"/>
                </a:solidFill>
                <a:latin typeface="Arial"/>
                <a:cs typeface="Arial"/>
              </a:rPr>
              <a:t>por</a:t>
            </a:r>
            <a:r>
              <a:rPr lang="en-US" sz="3200" b="1" dirty="0" smtClean="0">
                <a:solidFill>
                  <a:srgbClr val="FFFFFF"/>
                </a:solidFill>
                <a:latin typeface="Arial"/>
                <a:cs typeface="Arial"/>
              </a:rPr>
              <a:t> </a:t>
            </a:r>
            <a:r>
              <a:rPr lang="en-US" sz="3200" b="1" dirty="0" err="1" smtClean="0">
                <a:solidFill>
                  <a:srgbClr val="FFFFFF"/>
                </a:solidFill>
                <a:latin typeface="Arial"/>
                <a:cs typeface="Arial"/>
              </a:rPr>
              <a:t>segundo</a:t>
            </a:r>
            <a:r>
              <a:rPr lang="en-US" sz="3200" b="1" dirty="0" smtClean="0">
                <a:solidFill>
                  <a:srgbClr val="FFFFFF"/>
                </a:solidFill>
                <a:latin typeface="Arial"/>
                <a:cs typeface="Arial"/>
              </a:rPr>
              <a:t>)</a:t>
            </a:r>
          </a:p>
          <a:p>
            <a:r>
              <a:rPr lang="en-US" sz="3200" b="1" dirty="0" err="1" smtClean="0">
                <a:solidFill>
                  <a:srgbClr val="FFFFFF"/>
                </a:solidFill>
                <a:latin typeface="Arial"/>
                <a:cs typeface="Arial"/>
              </a:rPr>
              <a:t>Una</a:t>
            </a:r>
            <a:r>
              <a:rPr lang="en-US" sz="3200" b="1" dirty="0" smtClean="0">
                <a:solidFill>
                  <a:srgbClr val="FFFFFF"/>
                </a:solidFill>
                <a:latin typeface="Arial"/>
                <a:cs typeface="Arial"/>
              </a:rPr>
              <a:t> </a:t>
            </a:r>
            <a:r>
              <a:rPr lang="en-US" sz="3200" b="1" dirty="0" err="1" smtClean="0">
                <a:solidFill>
                  <a:srgbClr val="FFFFFF"/>
                </a:solidFill>
                <a:latin typeface="Arial"/>
                <a:cs typeface="Arial"/>
              </a:rPr>
              <a:t>operación</a:t>
            </a:r>
            <a:r>
              <a:rPr lang="en-US" sz="3200" b="1" dirty="0" smtClean="0">
                <a:solidFill>
                  <a:srgbClr val="FFFFFF"/>
                </a:solidFill>
                <a:latin typeface="Arial"/>
                <a:cs typeface="Arial"/>
              </a:rPr>
              <a:t> </a:t>
            </a:r>
            <a:r>
              <a:rPr lang="en-US" sz="3200" b="1" dirty="0" err="1" smtClean="0">
                <a:solidFill>
                  <a:srgbClr val="FFFFFF"/>
                </a:solidFill>
                <a:latin typeface="Arial"/>
                <a:cs typeface="Arial"/>
              </a:rPr>
              <a:t>toma</a:t>
            </a:r>
            <a:r>
              <a:rPr lang="en-US" sz="3200" b="1" dirty="0" smtClean="0">
                <a:solidFill>
                  <a:srgbClr val="FFFFFF"/>
                </a:solidFill>
                <a:latin typeface="Arial"/>
                <a:cs typeface="Arial"/>
              </a:rPr>
              <a:t> </a:t>
            </a:r>
            <a:r>
              <a:rPr lang="en-US" sz="3200" b="1" dirty="0" err="1" smtClean="0">
                <a:solidFill>
                  <a:srgbClr val="FFFFFF"/>
                </a:solidFill>
                <a:latin typeface="Arial"/>
                <a:cs typeface="Arial"/>
              </a:rPr>
              <a:t>varios</a:t>
            </a:r>
            <a:r>
              <a:rPr lang="en-US" sz="3200" b="1" dirty="0" smtClean="0">
                <a:solidFill>
                  <a:srgbClr val="FFFFFF"/>
                </a:solidFill>
                <a:latin typeface="Arial"/>
                <a:cs typeface="Arial"/>
              </a:rPr>
              <a:t> </a:t>
            </a:r>
            <a:r>
              <a:rPr lang="en-US" sz="3200" b="1" dirty="0" err="1" smtClean="0">
                <a:solidFill>
                  <a:srgbClr val="FFFFFF"/>
                </a:solidFill>
                <a:latin typeface="Arial"/>
                <a:cs typeface="Arial"/>
              </a:rPr>
              <a:t>ciclos</a:t>
            </a:r>
            <a:endParaRPr lang="en-US" sz="3200" b="1" dirty="0" smtClean="0">
              <a:solidFill>
                <a:srgbClr val="FFFFFF"/>
              </a:solidFill>
              <a:latin typeface="Arial"/>
              <a:cs typeface="Arial"/>
            </a:endParaRPr>
          </a:p>
          <a:p>
            <a:endParaRPr lang="en-US" sz="3200" b="1" dirty="0" smtClean="0">
              <a:solidFill>
                <a:srgbClr val="FFFFFF"/>
              </a:solidFill>
              <a:latin typeface="Arial"/>
              <a:cs typeface="Arial"/>
            </a:endParaRPr>
          </a:p>
          <a:p>
            <a:r>
              <a:rPr lang="en-US" sz="3200" b="1" dirty="0" smtClean="0">
                <a:solidFill>
                  <a:srgbClr val="FFFFFF"/>
                </a:solidFill>
                <a:latin typeface="Arial"/>
                <a:cs typeface="Arial"/>
              </a:rPr>
              <a:t>1 GHz .... 10</a:t>
            </a:r>
            <a:r>
              <a:rPr lang="en-US" sz="3200" b="1" baseline="30000" dirty="0" smtClean="0">
                <a:solidFill>
                  <a:srgbClr val="FFFFFF"/>
                </a:solidFill>
                <a:latin typeface="Arial"/>
                <a:cs typeface="Arial"/>
              </a:rPr>
              <a:t>8</a:t>
            </a:r>
            <a:r>
              <a:rPr lang="en-US" sz="3200" b="1" dirty="0" smtClean="0">
                <a:solidFill>
                  <a:srgbClr val="FFFFFF"/>
                </a:solidFill>
                <a:latin typeface="Arial"/>
                <a:cs typeface="Arial"/>
              </a:rPr>
              <a:t> </a:t>
            </a:r>
            <a:r>
              <a:rPr lang="en-US" sz="3200" b="1" dirty="0" err="1" smtClean="0">
                <a:solidFill>
                  <a:srgbClr val="FFFFFF"/>
                </a:solidFill>
                <a:latin typeface="Arial"/>
                <a:cs typeface="Arial"/>
              </a:rPr>
              <a:t>operaciones</a:t>
            </a:r>
            <a:r>
              <a:rPr lang="en-US" sz="3200" b="1" dirty="0" smtClean="0">
                <a:solidFill>
                  <a:srgbClr val="FFFFFF"/>
                </a:solidFill>
                <a:latin typeface="Arial"/>
                <a:cs typeface="Arial"/>
              </a:rPr>
              <a:t> </a:t>
            </a:r>
            <a:r>
              <a:rPr lang="en-US" sz="3200" b="1" dirty="0" err="1" smtClean="0">
                <a:solidFill>
                  <a:srgbClr val="FFFFFF"/>
                </a:solidFill>
                <a:latin typeface="Arial"/>
                <a:cs typeface="Arial"/>
              </a:rPr>
              <a:t>por</a:t>
            </a:r>
            <a:r>
              <a:rPr lang="en-US" sz="3200" b="1" dirty="0" smtClean="0">
                <a:solidFill>
                  <a:srgbClr val="FFFFFF"/>
                </a:solidFill>
                <a:latin typeface="Arial"/>
                <a:cs typeface="Arial"/>
              </a:rPr>
              <a:t> </a:t>
            </a:r>
            <a:r>
              <a:rPr lang="en-US" sz="3200" b="1" dirty="0" err="1" smtClean="0">
                <a:solidFill>
                  <a:srgbClr val="FFFFFF"/>
                </a:solidFill>
                <a:latin typeface="Arial"/>
                <a:cs typeface="Arial"/>
              </a:rPr>
              <a:t>segundo</a:t>
            </a:r>
            <a:endParaRPr lang="en-US" sz="3200" b="1" dirty="0" smtClean="0">
              <a:solidFill>
                <a:srgbClr val="FFFFFF"/>
              </a:solidFill>
              <a:latin typeface="Arial"/>
              <a:cs typeface="Arial"/>
            </a:endParaRPr>
          </a:p>
          <a:p>
            <a:endParaRPr lang="en-US" sz="3200" b="1" dirty="0" smtClean="0">
              <a:solidFill>
                <a:srgbClr val="FFFFFF"/>
              </a:solidFill>
              <a:latin typeface="Arial"/>
              <a:cs typeface="Arial"/>
            </a:endParaRPr>
          </a:p>
          <a:p>
            <a:r>
              <a:rPr lang="en-US" sz="3200" b="1" i="1" dirty="0" err="1">
                <a:solidFill>
                  <a:srgbClr val="FFFFFF"/>
                </a:solidFill>
                <a:latin typeface="Arial"/>
                <a:cs typeface="Arial"/>
              </a:rPr>
              <a:t>E</a:t>
            </a:r>
            <a:r>
              <a:rPr lang="en-US" sz="3200" b="1" i="1" dirty="0" err="1" smtClean="0">
                <a:solidFill>
                  <a:srgbClr val="FFFFFF"/>
                </a:solidFill>
                <a:latin typeface="Arial"/>
                <a:cs typeface="Arial"/>
              </a:rPr>
              <a:t>xascale</a:t>
            </a:r>
            <a:r>
              <a:rPr lang="en-US" sz="3200" b="1" dirty="0" smtClean="0">
                <a:solidFill>
                  <a:srgbClr val="FFFFFF"/>
                </a:solidFill>
                <a:latin typeface="Arial"/>
                <a:cs typeface="Arial"/>
              </a:rPr>
              <a:t> </a:t>
            </a:r>
            <a:r>
              <a:rPr lang="en-US" sz="3200" b="1" dirty="0" err="1" smtClean="0">
                <a:solidFill>
                  <a:srgbClr val="FFFFFF"/>
                </a:solidFill>
                <a:latin typeface="Arial"/>
                <a:cs typeface="Arial"/>
              </a:rPr>
              <a:t>es</a:t>
            </a:r>
            <a:r>
              <a:rPr lang="en-US" sz="3200" b="1" dirty="0" smtClean="0">
                <a:solidFill>
                  <a:srgbClr val="FFFFFF"/>
                </a:solidFill>
                <a:latin typeface="Arial"/>
                <a:cs typeface="Arial"/>
              </a:rPr>
              <a:t> un </a:t>
            </a:r>
            <a:r>
              <a:rPr lang="en-US" sz="3200" b="1" dirty="0" err="1" smtClean="0">
                <a:solidFill>
                  <a:srgbClr val="FFFFFF"/>
                </a:solidFill>
                <a:latin typeface="Arial"/>
                <a:cs typeface="Arial"/>
              </a:rPr>
              <a:t>billón</a:t>
            </a:r>
            <a:r>
              <a:rPr lang="en-US" sz="3200" b="1" dirty="0" smtClean="0">
                <a:solidFill>
                  <a:srgbClr val="FFFFFF"/>
                </a:solidFill>
                <a:latin typeface="Arial"/>
                <a:cs typeface="Arial"/>
              </a:rPr>
              <a:t> de </a:t>
            </a:r>
            <a:r>
              <a:rPr lang="en-US" sz="3200" b="1" dirty="0" err="1" smtClean="0">
                <a:solidFill>
                  <a:srgbClr val="FFFFFF"/>
                </a:solidFill>
                <a:latin typeface="Arial"/>
                <a:cs typeface="Arial"/>
              </a:rPr>
              <a:t>veces</a:t>
            </a:r>
            <a:r>
              <a:rPr lang="en-US" sz="3200" b="1" dirty="0" smtClean="0">
                <a:solidFill>
                  <a:srgbClr val="FFFFFF"/>
                </a:solidFill>
                <a:latin typeface="Arial"/>
                <a:cs typeface="Arial"/>
              </a:rPr>
              <a:t> </a:t>
            </a:r>
            <a:r>
              <a:rPr lang="en-US" sz="3200" b="1" dirty="0" err="1" smtClean="0">
                <a:solidFill>
                  <a:srgbClr val="FFFFFF"/>
                </a:solidFill>
                <a:latin typeface="Arial"/>
                <a:cs typeface="Arial"/>
              </a:rPr>
              <a:t>más</a:t>
            </a:r>
            <a:endParaRPr lang="en-US" sz="3200" b="1" dirty="0" smtClean="0">
              <a:solidFill>
                <a:srgbClr val="FFFFFF"/>
              </a:solidFill>
              <a:latin typeface="Arial"/>
              <a:cs typeface="Arial"/>
            </a:endParaRPr>
          </a:p>
        </p:txBody>
      </p:sp>
      <p:sp>
        <p:nvSpPr>
          <p:cNvPr id="5" name="TextBox 4"/>
          <p:cNvSpPr txBox="1"/>
          <p:nvPr/>
        </p:nvSpPr>
        <p:spPr>
          <a:xfrm>
            <a:off x="457200" y="76200"/>
            <a:ext cx="2329058" cy="400110"/>
          </a:xfrm>
          <a:prstGeom prst="rect">
            <a:avLst/>
          </a:prstGeom>
          <a:noFill/>
        </p:spPr>
        <p:txBody>
          <a:bodyPr wrap="none">
            <a:spAutoFit/>
          </a:bodyPr>
          <a:lstStyle/>
          <a:p>
            <a:pPr>
              <a:defRPr/>
            </a:pPr>
            <a:r>
              <a:rPr lang="en-US" sz="2000" dirty="0" err="1" smtClean="0">
                <a:solidFill>
                  <a:schemeClr val="bg1"/>
                </a:solidFill>
                <a:latin typeface="+mn-lt"/>
              </a:rPr>
              <a:t>Algoritmos</a:t>
            </a:r>
            <a:r>
              <a:rPr lang="en-US" sz="2000" dirty="0" smtClean="0">
                <a:solidFill>
                  <a:schemeClr val="bg1"/>
                </a:solidFill>
                <a:latin typeface="+mn-lt"/>
              </a:rPr>
              <a:t> </a:t>
            </a:r>
            <a:r>
              <a:rPr lang="en-US" sz="2000" dirty="0" err="1" smtClean="0">
                <a:solidFill>
                  <a:schemeClr val="bg1"/>
                </a:solidFill>
                <a:latin typeface="+mn-lt"/>
              </a:rPr>
              <a:t>Paralelos</a:t>
            </a:r>
            <a:endParaRPr lang="en-US" sz="2000" dirty="0">
              <a:solidFill>
                <a:schemeClr val="bg1"/>
              </a:solidFill>
              <a:latin typeface="+mn-lt"/>
            </a:endParaRPr>
          </a:p>
        </p:txBody>
      </p:sp>
    </p:spTree>
    <p:extLst>
      <p:ext uri="{BB962C8B-B14F-4D97-AF65-F5344CB8AC3E}">
        <p14:creationId xmlns:p14="http://schemas.microsoft.com/office/powerpoint/2010/main" val="12202946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554" name="Line 1"/>
          <p:cNvSpPr>
            <a:spLocks noChangeShapeType="1"/>
          </p:cNvSpPr>
          <p:nvPr/>
        </p:nvSpPr>
        <p:spPr bwMode="auto">
          <a:xfrm>
            <a:off x="323850" y="549275"/>
            <a:ext cx="8351838" cy="1588"/>
          </a:xfrm>
          <a:prstGeom prst="line">
            <a:avLst/>
          </a:prstGeom>
          <a:noFill/>
          <a:ln w="9360">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4" name="TextBox 13"/>
          <p:cNvSpPr txBox="1"/>
          <p:nvPr/>
        </p:nvSpPr>
        <p:spPr>
          <a:xfrm>
            <a:off x="457200" y="696759"/>
            <a:ext cx="8058150" cy="6001642"/>
          </a:xfrm>
          <a:prstGeom prst="rect">
            <a:avLst/>
          </a:prstGeom>
          <a:noFill/>
        </p:spPr>
        <p:txBody>
          <a:bodyPr wrap="square" rtlCol="0">
            <a:spAutoFit/>
          </a:bodyPr>
          <a:lstStyle/>
          <a:p>
            <a:pPr algn="ctr"/>
            <a:r>
              <a:rPr lang="en-US" sz="3200" b="1" dirty="0" smtClean="0">
                <a:solidFill>
                  <a:srgbClr val="FFFFFF"/>
                </a:solidFill>
                <a:latin typeface="Arial"/>
                <a:cs typeface="Arial"/>
              </a:rPr>
              <a:t>¿</a:t>
            </a:r>
            <a:r>
              <a:rPr lang="en-US" sz="3200" b="1" dirty="0" err="1" smtClean="0">
                <a:solidFill>
                  <a:srgbClr val="FFFFFF"/>
                </a:solidFill>
                <a:latin typeface="Arial"/>
                <a:cs typeface="Arial"/>
              </a:rPr>
              <a:t>Cuánto</a:t>
            </a:r>
            <a:r>
              <a:rPr lang="en-US" sz="3200" b="1" dirty="0" smtClean="0">
                <a:solidFill>
                  <a:srgbClr val="FFFFFF"/>
                </a:solidFill>
                <a:latin typeface="Arial"/>
                <a:cs typeface="Arial"/>
              </a:rPr>
              <a:t> </a:t>
            </a:r>
            <a:r>
              <a:rPr lang="en-US" sz="3200" b="1" dirty="0" err="1" smtClean="0">
                <a:solidFill>
                  <a:srgbClr val="FFFFFF"/>
                </a:solidFill>
                <a:latin typeface="Arial"/>
                <a:cs typeface="Arial"/>
              </a:rPr>
              <a:t>demora</a:t>
            </a:r>
            <a:r>
              <a:rPr lang="en-US" sz="3200" b="1" dirty="0" smtClean="0">
                <a:solidFill>
                  <a:srgbClr val="FFFFFF"/>
                </a:solidFill>
                <a:latin typeface="Arial"/>
                <a:cs typeface="Arial"/>
              </a:rPr>
              <a:t> resolver un </a:t>
            </a:r>
            <a:r>
              <a:rPr lang="en-US" sz="3200" b="1" dirty="0" err="1" smtClean="0">
                <a:solidFill>
                  <a:srgbClr val="FFFFFF"/>
                </a:solidFill>
                <a:latin typeface="Arial"/>
                <a:cs typeface="Arial"/>
              </a:rPr>
              <a:t>sistema</a:t>
            </a:r>
            <a:r>
              <a:rPr lang="en-US" sz="3200" b="1" dirty="0" smtClean="0">
                <a:solidFill>
                  <a:srgbClr val="FFFFFF"/>
                </a:solidFill>
                <a:latin typeface="Arial"/>
                <a:cs typeface="Arial"/>
              </a:rPr>
              <a:t> lineal?</a:t>
            </a:r>
          </a:p>
          <a:p>
            <a:pPr algn="ctr"/>
            <a:endParaRPr lang="en-US" sz="3200" b="1" dirty="0">
              <a:solidFill>
                <a:srgbClr val="FFFFFF"/>
              </a:solidFill>
              <a:latin typeface="Arial"/>
              <a:cs typeface="Arial"/>
            </a:endParaRPr>
          </a:p>
          <a:p>
            <a:r>
              <a:rPr lang="en-US" sz="2400" b="1" dirty="0" smtClean="0">
                <a:solidFill>
                  <a:srgbClr val="FFFFFF"/>
                </a:solidFill>
                <a:latin typeface="Arial"/>
                <a:cs typeface="Arial"/>
              </a:rPr>
              <a:t>Un </a:t>
            </a:r>
            <a:r>
              <a:rPr lang="en-US" sz="2400" b="1" dirty="0" err="1" smtClean="0">
                <a:solidFill>
                  <a:srgbClr val="FFFFFF"/>
                </a:solidFill>
                <a:latin typeface="Arial"/>
                <a:cs typeface="Arial"/>
              </a:rPr>
              <a:t>sistema</a:t>
            </a:r>
            <a:r>
              <a:rPr lang="en-US" sz="2400" b="1" dirty="0" smtClean="0">
                <a:solidFill>
                  <a:srgbClr val="FFFFFF"/>
                </a:solidFill>
                <a:latin typeface="Arial"/>
                <a:cs typeface="Arial"/>
              </a:rPr>
              <a:t> </a:t>
            </a:r>
            <a:r>
              <a:rPr lang="en-US" sz="2400" b="1" dirty="0" err="1" smtClean="0">
                <a:solidFill>
                  <a:srgbClr val="FFFFFF"/>
                </a:solidFill>
                <a:latin typeface="Arial"/>
                <a:cs typeface="Arial"/>
              </a:rPr>
              <a:t>n</a:t>
            </a:r>
            <a:r>
              <a:rPr lang="en-US" b="1" dirty="0" err="1" smtClean="0">
                <a:solidFill>
                  <a:srgbClr val="FFFFFF"/>
                </a:solidFill>
                <a:latin typeface="Arial"/>
                <a:cs typeface="Arial"/>
              </a:rPr>
              <a:t>x</a:t>
            </a:r>
            <a:r>
              <a:rPr lang="en-US" sz="2400" b="1" dirty="0" err="1" smtClean="0">
                <a:solidFill>
                  <a:srgbClr val="FFFFFF"/>
                </a:solidFill>
                <a:latin typeface="Arial"/>
                <a:cs typeface="Arial"/>
              </a:rPr>
              <a:t>n</a:t>
            </a:r>
            <a:r>
              <a:rPr lang="en-US" sz="2400" b="1" dirty="0" smtClean="0">
                <a:solidFill>
                  <a:srgbClr val="FFFFFF"/>
                </a:solidFill>
                <a:latin typeface="Arial"/>
                <a:cs typeface="Arial"/>
              </a:rPr>
              <a:t>, Ax=b </a:t>
            </a:r>
            <a:r>
              <a:rPr lang="en-US" sz="2400" b="1" dirty="0" err="1" smtClean="0">
                <a:solidFill>
                  <a:srgbClr val="FFFFFF"/>
                </a:solidFill>
                <a:latin typeface="Arial"/>
                <a:cs typeface="Arial"/>
              </a:rPr>
              <a:t>toma</a:t>
            </a:r>
            <a:r>
              <a:rPr lang="en-US" sz="2400" b="1" dirty="0" smtClean="0">
                <a:solidFill>
                  <a:srgbClr val="FFFFFF"/>
                </a:solidFill>
                <a:latin typeface="Arial"/>
                <a:cs typeface="Arial"/>
              </a:rPr>
              <a:t> </a:t>
            </a:r>
            <a:r>
              <a:rPr lang="en-US" sz="2400" b="1" dirty="0" err="1" smtClean="0">
                <a:solidFill>
                  <a:srgbClr val="FFFFFF"/>
                </a:solidFill>
                <a:latin typeface="Arial"/>
                <a:cs typeface="Arial"/>
              </a:rPr>
              <a:t>aprox</a:t>
            </a:r>
            <a:r>
              <a:rPr lang="en-US" sz="2400" b="1" dirty="0" smtClean="0">
                <a:solidFill>
                  <a:srgbClr val="FFFFFF"/>
                </a:solidFill>
                <a:latin typeface="Arial"/>
                <a:cs typeface="Arial"/>
              </a:rPr>
              <a:t>. n</a:t>
            </a:r>
            <a:r>
              <a:rPr lang="en-US" sz="2400" b="1" baseline="30000" dirty="0" smtClean="0">
                <a:solidFill>
                  <a:srgbClr val="FFFFFF"/>
                </a:solidFill>
                <a:latin typeface="Arial"/>
                <a:cs typeface="Arial"/>
              </a:rPr>
              <a:t>3</a:t>
            </a:r>
            <a:r>
              <a:rPr lang="en-US" sz="2400" b="1" dirty="0" smtClean="0">
                <a:solidFill>
                  <a:srgbClr val="FFFFFF"/>
                </a:solidFill>
                <a:latin typeface="Arial"/>
                <a:cs typeface="Arial"/>
              </a:rPr>
              <a:t>/3 flops</a:t>
            </a:r>
          </a:p>
          <a:p>
            <a:r>
              <a:rPr lang="en-US" sz="2400" b="1" dirty="0" smtClean="0">
                <a:solidFill>
                  <a:srgbClr val="FFFFFF"/>
                </a:solidFill>
                <a:latin typeface="Arial"/>
                <a:cs typeface="Arial"/>
              </a:rPr>
              <a:t>En un </a:t>
            </a:r>
            <a:r>
              <a:rPr lang="en-US" sz="2400" b="1" dirty="0" err="1" smtClean="0">
                <a:solidFill>
                  <a:srgbClr val="FFFFFF"/>
                </a:solidFill>
                <a:latin typeface="Arial"/>
                <a:cs typeface="Arial"/>
              </a:rPr>
              <a:t>procesador</a:t>
            </a:r>
            <a:r>
              <a:rPr lang="en-US" sz="2400" b="1" dirty="0" smtClean="0">
                <a:solidFill>
                  <a:srgbClr val="FFFFFF"/>
                </a:solidFill>
                <a:latin typeface="Arial"/>
                <a:cs typeface="Arial"/>
              </a:rPr>
              <a:t> de 100 MFLOPs:</a:t>
            </a:r>
          </a:p>
          <a:p>
            <a:r>
              <a:rPr lang="en-US" sz="2400" b="1" dirty="0" smtClean="0">
                <a:solidFill>
                  <a:srgbClr val="FFFFFF"/>
                </a:solidFill>
                <a:latin typeface="Arial"/>
                <a:cs typeface="Arial"/>
              </a:rPr>
              <a:t>	n		flops		</a:t>
            </a:r>
            <a:r>
              <a:rPr lang="en-US" sz="2400" b="1" dirty="0" err="1" smtClean="0">
                <a:solidFill>
                  <a:srgbClr val="FFFFFF"/>
                </a:solidFill>
                <a:latin typeface="Arial"/>
                <a:cs typeface="Arial"/>
              </a:rPr>
              <a:t>tiempo</a:t>
            </a:r>
            <a:endParaRPr lang="en-US" sz="2400" b="1" dirty="0" smtClean="0">
              <a:solidFill>
                <a:srgbClr val="FFFFFF"/>
              </a:solidFill>
              <a:latin typeface="Arial"/>
              <a:cs typeface="Arial"/>
            </a:endParaRPr>
          </a:p>
          <a:p>
            <a:r>
              <a:rPr lang="en-US" sz="2400" b="1" dirty="0" smtClean="0">
                <a:solidFill>
                  <a:srgbClr val="FFFFFF"/>
                </a:solidFill>
                <a:latin typeface="Arial"/>
                <a:cs typeface="Arial"/>
              </a:rPr>
              <a:t>10		3.3 x 10</a:t>
            </a:r>
            <a:r>
              <a:rPr lang="en-US" sz="2400" b="1" baseline="30000" dirty="0" smtClean="0">
                <a:solidFill>
                  <a:srgbClr val="FFFFFF"/>
                </a:solidFill>
                <a:latin typeface="Arial"/>
                <a:cs typeface="Arial"/>
              </a:rPr>
              <a:t>2</a:t>
            </a:r>
            <a:r>
              <a:rPr lang="en-US" sz="2400" b="1" dirty="0" smtClean="0">
                <a:solidFill>
                  <a:srgbClr val="FFFFFF"/>
                </a:solidFill>
                <a:latin typeface="Arial"/>
                <a:cs typeface="Arial"/>
              </a:rPr>
              <a:t>		0.0000033 </a:t>
            </a:r>
            <a:r>
              <a:rPr lang="en-US" sz="2400" b="1" dirty="0" err="1" smtClean="0">
                <a:solidFill>
                  <a:srgbClr val="FFFFFF"/>
                </a:solidFill>
                <a:latin typeface="Arial"/>
                <a:cs typeface="Arial"/>
              </a:rPr>
              <a:t>segundos</a:t>
            </a:r>
            <a:endParaRPr lang="en-US" sz="2400" b="1" dirty="0">
              <a:solidFill>
                <a:srgbClr val="FFFFFF"/>
              </a:solidFill>
              <a:latin typeface="Arial"/>
              <a:cs typeface="Arial"/>
            </a:endParaRPr>
          </a:p>
          <a:p>
            <a:r>
              <a:rPr lang="en-US" sz="2400" b="1" dirty="0" smtClean="0">
                <a:solidFill>
                  <a:srgbClr val="FFFFFF"/>
                </a:solidFill>
                <a:latin typeface="Arial"/>
                <a:cs typeface="Arial"/>
              </a:rPr>
              <a:t>100	3.3 </a:t>
            </a:r>
            <a:r>
              <a:rPr lang="en-US" sz="2400" b="1" dirty="0">
                <a:solidFill>
                  <a:srgbClr val="FFFFFF"/>
                </a:solidFill>
                <a:latin typeface="Arial"/>
                <a:cs typeface="Arial"/>
              </a:rPr>
              <a:t>x </a:t>
            </a:r>
            <a:r>
              <a:rPr lang="en-US" sz="2400" b="1" dirty="0" smtClean="0">
                <a:solidFill>
                  <a:srgbClr val="FFFFFF"/>
                </a:solidFill>
                <a:latin typeface="Arial"/>
                <a:cs typeface="Arial"/>
              </a:rPr>
              <a:t>10</a:t>
            </a:r>
            <a:r>
              <a:rPr lang="en-US" sz="2400" b="1" baseline="30000" dirty="0" smtClean="0">
                <a:solidFill>
                  <a:srgbClr val="FFFFFF"/>
                </a:solidFill>
                <a:latin typeface="Arial"/>
                <a:cs typeface="Arial"/>
              </a:rPr>
              <a:t>5</a:t>
            </a:r>
            <a:r>
              <a:rPr lang="en-US" sz="2400" b="1" dirty="0">
                <a:solidFill>
                  <a:srgbClr val="FFFFFF"/>
                </a:solidFill>
                <a:latin typeface="Arial"/>
                <a:cs typeface="Arial"/>
              </a:rPr>
              <a:t>		</a:t>
            </a:r>
            <a:r>
              <a:rPr lang="en-US" sz="2400" b="1" dirty="0" smtClean="0">
                <a:solidFill>
                  <a:srgbClr val="FFFFFF"/>
                </a:solidFill>
                <a:latin typeface="Arial"/>
                <a:cs typeface="Arial"/>
              </a:rPr>
              <a:t>0.0033 </a:t>
            </a:r>
            <a:r>
              <a:rPr lang="en-US" sz="2400" b="1" dirty="0" err="1" smtClean="0">
                <a:solidFill>
                  <a:srgbClr val="FFFFFF"/>
                </a:solidFill>
                <a:latin typeface="Arial"/>
                <a:cs typeface="Arial"/>
              </a:rPr>
              <a:t>segundos</a:t>
            </a:r>
            <a:endParaRPr lang="en-US" sz="2400" b="1" dirty="0">
              <a:solidFill>
                <a:srgbClr val="FFFFFF"/>
              </a:solidFill>
              <a:latin typeface="Arial"/>
              <a:cs typeface="Arial"/>
            </a:endParaRPr>
          </a:p>
          <a:p>
            <a:r>
              <a:rPr lang="en-US" sz="2400" b="1" dirty="0" smtClean="0">
                <a:solidFill>
                  <a:srgbClr val="FFFFFF"/>
                </a:solidFill>
                <a:latin typeface="Arial"/>
                <a:cs typeface="Arial"/>
              </a:rPr>
              <a:t>1000 	3.3 </a:t>
            </a:r>
            <a:r>
              <a:rPr lang="en-US" sz="2400" b="1" dirty="0">
                <a:solidFill>
                  <a:srgbClr val="FFFFFF"/>
                </a:solidFill>
                <a:latin typeface="Arial"/>
                <a:cs typeface="Arial"/>
              </a:rPr>
              <a:t>x </a:t>
            </a:r>
            <a:r>
              <a:rPr lang="en-US" sz="2400" b="1" dirty="0" smtClean="0">
                <a:solidFill>
                  <a:srgbClr val="FFFFFF"/>
                </a:solidFill>
                <a:latin typeface="Arial"/>
                <a:cs typeface="Arial"/>
              </a:rPr>
              <a:t>10</a:t>
            </a:r>
            <a:r>
              <a:rPr lang="en-US" sz="2400" b="1" baseline="30000" dirty="0" smtClean="0">
                <a:solidFill>
                  <a:srgbClr val="FFFFFF"/>
                </a:solidFill>
                <a:latin typeface="Arial"/>
                <a:cs typeface="Arial"/>
              </a:rPr>
              <a:t>8</a:t>
            </a:r>
            <a:r>
              <a:rPr lang="en-US" sz="2400" b="1" dirty="0">
                <a:solidFill>
                  <a:srgbClr val="FFFFFF"/>
                </a:solidFill>
                <a:latin typeface="Arial"/>
                <a:cs typeface="Arial"/>
              </a:rPr>
              <a:t>		</a:t>
            </a:r>
            <a:r>
              <a:rPr lang="en-US" sz="2400" b="1" dirty="0" smtClean="0">
                <a:solidFill>
                  <a:srgbClr val="FFFFFF"/>
                </a:solidFill>
                <a:latin typeface="Arial"/>
                <a:cs typeface="Arial"/>
              </a:rPr>
              <a:t>3.33 </a:t>
            </a:r>
            <a:r>
              <a:rPr lang="en-US" sz="2400" b="1" dirty="0" err="1" smtClean="0">
                <a:solidFill>
                  <a:srgbClr val="FFFFFF"/>
                </a:solidFill>
                <a:latin typeface="Arial"/>
                <a:cs typeface="Arial"/>
              </a:rPr>
              <a:t>segundos</a:t>
            </a:r>
            <a:endParaRPr lang="en-US" sz="2400" b="1" dirty="0" smtClean="0">
              <a:solidFill>
                <a:srgbClr val="FFFFFF"/>
              </a:solidFill>
              <a:latin typeface="Arial"/>
              <a:cs typeface="Arial"/>
            </a:endParaRPr>
          </a:p>
          <a:p>
            <a:r>
              <a:rPr lang="en-US" sz="2400" b="1" dirty="0">
                <a:solidFill>
                  <a:srgbClr val="FFFFFF"/>
                </a:solidFill>
                <a:latin typeface="Arial"/>
                <a:cs typeface="Arial"/>
              </a:rPr>
              <a:t>1000	</a:t>
            </a:r>
            <a:r>
              <a:rPr lang="en-US" sz="2400" b="1" dirty="0" smtClean="0">
                <a:solidFill>
                  <a:srgbClr val="FFFFFF"/>
                </a:solidFill>
                <a:latin typeface="Arial"/>
                <a:cs typeface="Arial"/>
              </a:rPr>
              <a:t>3.3 </a:t>
            </a:r>
            <a:r>
              <a:rPr lang="en-US" sz="2400" b="1" dirty="0">
                <a:solidFill>
                  <a:srgbClr val="FFFFFF"/>
                </a:solidFill>
                <a:latin typeface="Arial"/>
                <a:cs typeface="Arial"/>
              </a:rPr>
              <a:t>x </a:t>
            </a:r>
            <a:r>
              <a:rPr lang="en-US" sz="2400" b="1" dirty="0" smtClean="0">
                <a:solidFill>
                  <a:srgbClr val="FFFFFF"/>
                </a:solidFill>
                <a:latin typeface="Arial"/>
                <a:cs typeface="Arial"/>
              </a:rPr>
              <a:t>10</a:t>
            </a:r>
            <a:r>
              <a:rPr lang="en-US" sz="2400" b="1" baseline="30000" dirty="0" smtClean="0">
                <a:solidFill>
                  <a:srgbClr val="FFFFFF"/>
                </a:solidFill>
                <a:latin typeface="Arial"/>
                <a:cs typeface="Arial"/>
              </a:rPr>
              <a:t>11</a:t>
            </a:r>
            <a:r>
              <a:rPr lang="en-US" sz="2400" b="1" dirty="0">
                <a:solidFill>
                  <a:srgbClr val="FFFFFF"/>
                </a:solidFill>
                <a:latin typeface="Arial"/>
                <a:cs typeface="Arial"/>
              </a:rPr>
              <a:t>		</a:t>
            </a:r>
            <a:r>
              <a:rPr lang="en-US" sz="2400" b="1" dirty="0" smtClean="0">
                <a:solidFill>
                  <a:srgbClr val="FFFFFF"/>
                </a:solidFill>
                <a:latin typeface="Arial"/>
                <a:cs typeface="Arial"/>
              </a:rPr>
              <a:t>3333 </a:t>
            </a:r>
            <a:r>
              <a:rPr lang="en-US" sz="2400" b="1" dirty="0" err="1" smtClean="0">
                <a:solidFill>
                  <a:srgbClr val="FFFFFF"/>
                </a:solidFill>
                <a:latin typeface="Arial"/>
                <a:cs typeface="Arial"/>
              </a:rPr>
              <a:t>segundos</a:t>
            </a:r>
            <a:r>
              <a:rPr lang="en-US" sz="2400" b="1" dirty="0" smtClean="0">
                <a:solidFill>
                  <a:srgbClr val="FFFFFF"/>
                </a:solidFill>
                <a:latin typeface="Arial"/>
                <a:cs typeface="Arial"/>
              </a:rPr>
              <a:t> = 55.5 </a:t>
            </a:r>
            <a:r>
              <a:rPr lang="en-US" sz="2400" b="1" dirty="0" err="1" smtClean="0">
                <a:solidFill>
                  <a:srgbClr val="FFFFFF"/>
                </a:solidFill>
                <a:latin typeface="Arial"/>
                <a:cs typeface="Arial"/>
              </a:rPr>
              <a:t>minutos</a:t>
            </a:r>
            <a:endParaRPr lang="en-US" sz="2400" b="1" dirty="0" smtClean="0">
              <a:solidFill>
                <a:srgbClr val="FFFFFF"/>
              </a:solidFill>
              <a:latin typeface="Arial"/>
              <a:cs typeface="Arial"/>
            </a:endParaRPr>
          </a:p>
          <a:p>
            <a:r>
              <a:rPr lang="en-US" sz="2400" b="1" dirty="0" smtClean="0">
                <a:solidFill>
                  <a:srgbClr val="FFFFFF"/>
                </a:solidFill>
                <a:latin typeface="Arial"/>
                <a:cs typeface="Arial"/>
              </a:rPr>
              <a:t>10000	</a:t>
            </a:r>
            <a:r>
              <a:rPr lang="en-US" sz="2400" b="1" dirty="0">
                <a:solidFill>
                  <a:srgbClr val="FFFFFF"/>
                </a:solidFill>
                <a:latin typeface="Arial"/>
                <a:cs typeface="Arial"/>
              </a:rPr>
              <a:t>3.3 x </a:t>
            </a:r>
            <a:r>
              <a:rPr lang="en-US" sz="2400" b="1" dirty="0" smtClean="0">
                <a:solidFill>
                  <a:srgbClr val="FFFFFF"/>
                </a:solidFill>
                <a:latin typeface="Arial"/>
                <a:cs typeface="Arial"/>
              </a:rPr>
              <a:t>10</a:t>
            </a:r>
            <a:r>
              <a:rPr lang="en-US" sz="2400" b="1" baseline="30000" dirty="0" smtClean="0">
                <a:solidFill>
                  <a:srgbClr val="FFFFFF"/>
                </a:solidFill>
                <a:latin typeface="Arial"/>
                <a:cs typeface="Arial"/>
              </a:rPr>
              <a:t>14</a:t>
            </a:r>
            <a:r>
              <a:rPr lang="en-US" sz="2400" b="1" dirty="0">
                <a:solidFill>
                  <a:srgbClr val="FFFFFF"/>
                </a:solidFill>
                <a:latin typeface="Arial"/>
                <a:cs typeface="Arial"/>
              </a:rPr>
              <a:t>		</a:t>
            </a:r>
            <a:r>
              <a:rPr lang="en-US" sz="2400" b="1" dirty="0" smtClean="0">
                <a:solidFill>
                  <a:srgbClr val="FFFFFF"/>
                </a:solidFill>
                <a:latin typeface="Arial"/>
                <a:cs typeface="Arial"/>
              </a:rPr>
              <a:t>3333333 </a:t>
            </a:r>
            <a:r>
              <a:rPr lang="en-US" sz="2400" b="1" dirty="0" err="1">
                <a:solidFill>
                  <a:srgbClr val="FFFFFF"/>
                </a:solidFill>
                <a:latin typeface="Arial"/>
                <a:cs typeface="Arial"/>
              </a:rPr>
              <a:t>segundos</a:t>
            </a:r>
            <a:r>
              <a:rPr lang="en-US" sz="2400" b="1" dirty="0">
                <a:solidFill>
                  <a:srgbClr val="FFFFFF"/>
                </a:solidFill>
                <a:latin typeface="Arial"/>
                <a:cs typeface="Arial"/>
              </a:rPr>
              <a:t> = </a:t>
            </a:r>
            <a:r>
              <a:rPr lang="en-US" sz="2400" b="1" dirty="0" smtClean="0">
                <a:solidFill>
                  <a:srgbClr val="FFFFFF"/>
                </a:solidFill>
                <a:latin typeface="Arial"/>
                <a:cs typeface="Arial"/>
              </a:rPr>
              <a:t>926 </a:t>
            </a:r>
            <a:r>
              <a:rPr lang="en-US" sz="2400" b="1" dirty="0" err="1" smtClean="0">
                <a:solidFill>
                  <a:srgbClr val="FFFFFF"/>
                </a:solidFill>
                <a:latin typeface="Arial"/>
                <a:cs typeface="Arial"/>
              </a:rPr>
              <a:t>horas</a:t>
            </a:r>
            <a:endParaRPr lang="en-US" sz="2400" b="1" dirty="0">
              <a:solidFill>
                <a:srgbClr val="FFFFFF"/>
              </a:solidFill>
              <a:latin typeface="Arial"/>
              <a:cs typeface="Arial"/>
            </a:endParaRPr>
          </a:p>
          <a:p>
            <a:r>
              <a:rPr lang="en-US" sz="2400" b="1" dirty="0" smtClean="0">
                <a:solidFill>
                  <a:srgbClr val="FFFFFF"/>
                </a:solidFill>
                <a:latin typeface="Arial"/>
                <a:cs typeface="Arial"/>
              </a:rPr>
              <a:t>100000	</a:t>
            </a:r>
            <a:r>
              <a:rPr lang="en-US" sz="2400" b="1" dirty="0">
                <a:solidFill>
                  <a:srgbClr val="FFFFFF"/>
                </a:solidFill>
                <a:latin typeface="Arial"/>
                <a:cs typeface="Arial"/>
              </a:rPr>
              <a:t>3.3 x </a:t>
            </a:r>
            <a:r>
              <a:rPr lang="en-US" sz="2400" b="1" dirty="0" smtClean="0">
                <a:solidFill>
                  <a:srgbClr val="FFFFFF"/>
                </a:solidFill>
                <a:latin typeface="Arial"/>
                <a:cs typeface="Arial"/>
              </a:rPr>
              <a:t>10</a:t>
            </a:r>
            <a:r>
              <a:rPr lang="en-US" sz="2400" b="1" baseline="30000" dirty="0" smtClean="0">
                <a:solidFill>
                  <a:srgbClr val="FFFFFF"/>
                </a:solidFill>
                <a:latin typeface="Arial"/>
                <a:cs typeface="Arial"/>
              </a:rPr>
              <a:t>17</a:t>
            </a:r>
            <a:r>
              <a:rPr lang="en-US" sz="2400" b="1" dirty="0" smtClean="0">
                <a:solidFill>
                  <a:srgbClr val="FFFFFF"/>
                </a:solidFill>
                <a:latin typeface="Arial"/>
                <a:cs typeface="Arial"/>
              </a:rPr>
              <a:t> 	926000 </a:t>
            </a:r>
            <a:r>
              <a:rPr lang="en-US" sz="2400" b="1" dirty="0" err="1" smtClean="0">
                <a:solidFill>
                  <a:srgbClr val="FFFFFF"/>
                </a:solidFill>
                <a:latin typeface="Arial"/>
                <a:cs typeface="Arial"/>
              </a:rPr>
              <a:t>horas</a:t>
            </a:r>
            <a:r>
              <a:rPr lang="en-US" sz="2400" b="1" dirty="0" smtClean="0">
                <a:solidFill>
                  <a:srgbClr val="FFFFFF"/>
                </a:solidFill>
                <a:latin typeface="Arial"/>
                <a:cs typeface="Arial"/>
              </a:rPr>
              <a:t> = 105 </a:t>
            </a:r>
            <a:r>
              <a:rPr lang="en-US" sz="2400" b="1" dirty="0" err="1" smtClean="0">
                <a:solidFill>
                  <a:srgbClr val="FFFFFF"/>
                </a:solidFill>
                <a:latin typeface="Arial"/>
                <a:cs typeface="Arial"/>
              </a:rPr>
              <a:t>años</a:t>
            </a:r>
            <a:r>
              <a:rPr lang="en-US" sz="2400" b="1" dirty="0">
                <a:solidFill>
                  <a:srgbClr val="FFFFFF"/>
                </a:solidFill>
                <a:latin typeface="Arial"/>
                <a:cs typeface="Arial"/>
              </a:rPr>
              <a:t>	</a:t>
            </a:r>
          </a:p>
          <a:p>
            <a:endParaRPr lang="en-US" sz="2400" b="1" dirty="0">
              <a:solidFill>
                <a:srgbClr val="FFFFFF"/>
              </a:solidFill>
              <a:latin typeface="Arial"/>
              <a:cs typeface="Arial"/>
            </a:endParaRPr>
          </a:p>
          <a:p>
            <a:r>
              <a:rPr lang="en-US" sz="2400" b="1" dirty="0" err="1" smtClean="0">
                <a:solidFill>
                  <a:srgbClr val="FFFFFF"/>
                </a:solidFill>
                <a:latin typeface="Arial"/>
                <a:cs typeface="Arial"/>
              </a:rPr>
              <a:t>Asumiendo</a:t>
            </a:r>
            <a:r>
              <a:rPr lang="en-US" sz="2400" b="1" dirty="0" smtClean="0">
                <a:solidFill>
                  <a:srgbClr val="FFFFFF"/>
                </a:solidFill>
                <a:latin typeface="Arial"/>
                <a:cs typeface="Arial"/>
              </a:rPr>
              <a:t> no hay </a:t>
            </a:r>
            <a:r>
              <a:rPr lang="en-US" sz="2400" b="1" dirty="0" err="1" smtClean="0">
                <a:solidFill>
                  <a:srgbClr val="FFFFFF"/>
                </a:solidFill>
                <a:latin typeface="Arial"/>
                <a:cs typeface="Arial"/>
              </a:rPr>
              <a:t>demoras</a:t>
            </a:r>
            <a:r>
              <a:rPr lang="en-US" sz="2400" b="1" dirty="0" smtClean="0">
                <a:solidFill>
                  <a:srgbClr val="FFFFFF"/>
                </a:solidFill>
                <a:latin typeface="Arial"/>
                <a:cs typeface="Arial"/>
              </a:rPr>
              <a:t> en </a:t>
            </a:r>
            <a:r>
              <a:rPr lang="en-US" sz="2400" b="1" dirty="0" err="1" smtClean="0">
                <a:solidFill>
                  <a:srgbClr val="FFFFFF"/>
                </a:solidFill>
                <a:latin typeface="Arial"/>
                <a:cs typeface="Arial"/>
              </a:rPr>
              <a:t>transferencia</a:t>
            </a:r>
            <a:r>
              <a:rPr lang="en-US" sz="2400" b="1" dirty="0" smtClean="0">
                <a:solidFill>
                  <a:srgbClr val="FFFFFF"/>
                </a:solidFill>
                <a:latin typeface="Arial"/>
                <a:cs typeface="Arial"/>
              </a:rPr>
              <a:t> de </a:t>
            </a:r>
            <a:r>
              <a:rPr lang="en-US" sz="2400" b="1" dirty="0" err="1" smtClean="0">
                <a:solidFill>
                  <a:srgbClr val="FFFFFF"/>
                </a:solidFill>
                <a:latin typeface="Arial"/>
                <a:cs typeface="Arial"/>
              </a:rPr>
              <a:t>datos</a:t>
            </a:r>
            <a:endParaRPr lang="en-US" sz="2400" b="1" dirty="0" smtClean="0">
              <a:solidFill>
                <a:srgbClr val="FFFFFF"/>
              </a:solidFill>
              <a:latin typeface="Arial"/>
              <a:cs typeface="Arial"/>
            </a:endParaRPr>
          </a:p>
          <a:p>
            <a:r>
              <a:rPr lang="en-US" sz="2400" b="1" dirty="0" err="1" smtClean="0">
                <a:solidFill>
                  <a:srgbClr val="FFFFFF"/>
                </a:solidFill>
                <a:latin typeface="Arial"/>
                <a:cs typeface="Arial"/>
              </a:rPr>
              <a:t>Una</a:t>
            </a:r>
            <a:r>
              <a:rPr lang="en-US" sz="2400" b="1" dirty="0" smtClean="0">
                <a:solidFill>
                  <a:srgbClr val="FFFFFF"/>
                </a:solidFill>
                <a:latin typeface="Arial"/>
                <a:cs typeface="Arial"/>
              </a:rPr>
              <a:t> </a:t>
            </a:r>
            <a:r>
              <a:rPr lang="en-US" sz="2400" b="1" dirty="0" err="1" smtClean="0">
                <a:solidFill>
                  <a:srgbClr val="FFFFFF"/>
                </a:solidFill>
                <a:latin typeface="Arial"/>
                <a:cs typeface="Arial"/>
              </a:rPr>
              <a:t>matriz</a:t>
            </a:r>
            <a:r>
              <a:rPr lang="en-US" sz="2400" b="1" dirty="0" smtClean="0">
                <a:solidFill>
                  <a:srgbClr val="FFFFFF"/>
                </a:solidFill>
                <a:latin typeface="Arial"/>
                <a:cs typeface="Arial"/>
              </a:rPr>
              <a:t> 10</a:t>
            </a:r>
            <a:r>
              <a:rPr lang="en-US" sz="2400" b="1" baseline="30000" dirty="0" smtClean="0">
                <a:solidFill>
                  <a:srgbClr val="FFFFFF"/>
                </a:solidFill>
                <a:latin typeface="Arial"/>
                <a:cs typeface="Arial"/>
              </a:rPr>
              <a:t>6</a:t>
            </a:r>
            <a:r>
              <a:rPr lang="en-US" sz="2400" b="1" dirty="0" smtClean="0">
                <a:solidFill>
                  <a:srgbClr val="FFFFFF"/>
                </a:solidFill>
                <a:latin typeface="Arial"/>
                <a:cs typeface="Arial"/>
              </a:rPr>
              <a:t>x10</a:t>
            </a:r>
            <a:r>
              <a:rPr lang="en-US" sz="2400" b="1" baseline="30000" dirty="0" smtClean="0">
                <a:solidFill>
                  <a:srgbClr val="FFFFFF"/>
                </a:solidFill>
                <a:latin typeface="Arial"/>
                <a:cs typeface="Arial"/>
              </a:rPr>
              <a:t>6</a:t>
            </a:r>
            <a:r>
              <a:rPr lang="en-US" sz="2400" b="1" dirty="0" smtClean="0">
                <a:solidFill>
                  <a:srgbClr val="FFFFFF"/>
                </a:solidFill>
                <a:latin typeface="Arial"/>
                <a:cs typeface="Arial"/>
              </a:rPr>
              <a:t> </a:t>
            </a:r>
            <a:r>
              <a:rPr lang="en-US" sz="2400" b="1" dirty="0" err="1" smtClean="0">
                <a:solidFill>
                  <a:srgbClr val="FFFFFF"/>
                </a:solidFill>
                <a:latin typeface="Arial"/>
                <a:cs typeface="Arial"/>
              </a:rPr>
              <a:t>tiene</a:t>
            </a:r>
            <a:r>
              <a:rPr lang="en-US" sz="2400" b="1" dirty="0" smtClean="0">
                <a:solidFill>
                  <a:srgbClr val="FFFFFF"/>
                </a:solidFill>
                <a:latin typeface="Arial"/>
                <a:cs typeface="Arial"/>
              </a:rPr>
              <a:t> 10</a:t>
            </a:r>
            <a:r>
              <a:rPr lang="en-US" sz="2400" b="1" baseline="30000" dirty="0" smtClean="0">
                <a:solidFill>
                  <a:srgbClr val="FFFFFF"/>
                </a:solidFill>
                <a:latin typeface="Arial"/>
                <a:cs typeface="Arial"/>
              </a:rPr>
              <a:t>12</a:t>
            </a:r>
            <a:r>
              <a:rPr lang="en-US" sz="2400" b="1" dirty="0" smtClean="0">
                <a:solidFill>
                  <a:srgbClr val="FFFFFF"/>
                </a:solidFill>
                <a:latin typeface="Arial"/>
                <a:cs typeface="Arial"/>
              </a:rPr>
              <a:t> </a:t>
            </a:r>
            <a:r>
              <a:rPr lang="en-US" sz="2400" b="1" dirty="0" err="1" smtClean="0">
                <a:solidFill>
                  <a:srgbClr val="FFFFFF"/>
                </a:solidFill>
                <a:latin typeface="Arial"/>
                <a:cs typeface="Arial"/>
              </a:rPr>
              <a:t>elementos</a:t>
            </a:r>
            <a:r>
              <a:rPr lang="en-US" sz="2400" b="1" dirty="0" smtClean="0">
                <a:solidFill>
                  <a:srgbClr val="FFFFFF"/>
                </a:solidFill>
                <a:latin typeface="Arial"/>
                <a:cs typeface="Arial"/>
              </a:rPr>
              <a:t> (8 TB !)</a:t>
            </a:r>
          </a:p>
        </p:txBody>
      </p:sp>
      <p:sp>
        <p:nvSpPr>
          <p:cNvPr id="5" name="TextBox 4"/>
          <p:cNvSpPr txBox="1"/>
          <p:nvPr/>
        </p:nvSpPr>
        <p:spPr>
          <a:xfrm>
            <a:off x="457200" y="76200"/>
            <a:ext cx="2329058" cy="400110"/>
          </a:xfrm>
          <a:prstGeom prst="rect">
            <a:avLst/>
          </a:prstGeom>
          <a:noFill/>
        </p:spPr>
        <p:txBody>
          <a:bodyPr wrap="none">
            <a:spAutoFit/>
          </a:bodyPr>
          <a:lstStyle/>
          <a:p>
            <a:pPr>
              <a:defRPr/>
            </a:pPr>
            <a:r>
              <a:rPr lang="en-US" sz="2000" dirty="0" err="1" smtClean="0">
                <a:solidFill>
                  <a:schemeClr val="bg1"/>
                </a:solidFill>
                <a:latin typeface="+mn-lt"/>
              </a:rPr>
              <a:t>Algoritmos</a:t>
            </a:r>
            <a:r>
              <a:rPr lang="en-US" sz="2000" dirty="0" smtClean="0">
                <a:solidFill>
                  <a:schemeClr val="bg1"/>
                </a:solidFill>
                <a:latin typeface="+mn-lt"/>
              </a:rPr>
              <a:t> </a:t>
            </a:r>
            <a:r>
              <a:rPr lang="en-US" sz="2000" dirty="0" err="1" smtClean="0">
                <a:solidFill>
                  <a:schemeClr val="bg1"/>
                </a:solidFill>
                <a:latin typeface="+mn-lt"/>
              </a:rPr>
              <a:t>Paralelos</a:t>
            </a:r>
            <a:endParaRPr lang="en-US" sz="2000" dirty="0">
              <a:solidFill>
                <a:schemeClr val="bg1"/>
              </a:solidFill>
              <a:latin typeface="+mn-lt"/>
            </a:endParaRPr>
          </a:p>
        </p:txBody>
      </p:sp>
    </p:spTree>
    <p:extLst>
      <p:ext uri="{BB962C8B-B14F-4D97-AF65-F5344CB8AC3E}">
        <p14:creationId xmlns:p14="http://schemas.microsoft.com/office/powerpoint/2010/main" val="41094229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554" name="Line 1"/>
          <p:cNvSpPr>
            <a:spLocks noChangeShapeType="1"/>
          </p:cNvSpPr>
          <p:nvPr/>
        </p:nvSpPr>
        <p:spPr bwMode="auto">
          <a:xfrm>
            <a:off x="323850" y="549275"/>
            <a:ext cx="8351838" cy="1588"/>
          </a:xfrm>
          <a:prstGeom prst="line">
            <a:avLst/>
          </a:prstGeom>
          <a:noFill/>
          <a:ln w="9360">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4" name="TextBox 13"/>
          <p:cNvSpPr txBox="1"/>
          <p:nvPr/>
        </p:nvSpPr>
        <p:spPr>
          <a:xfrm>
            <a:off x="457200" y="1812557"/>
            <a:ext cx="8058150" cy="2492990"/>
          </a:xfrm>
          <a:prstGeom prst="rect">
            <a:avLst/>
          </a:prstGeom>
          <a:noFill/>
        </p:spPr>
        <p:txBody>
          <a:bodyPr wrap="square" rtlCol="0">
            <a:spAutoFit/>
          </a:bodyPr>
          <a:lstStyle/>
          <a:p>
            <a:pPr algn="ctr"/>
            <a:r>
              <a:rPr lang="en-US" sz="3200" b="1" dirty="0" smtClean="0">
                <a:solidFill>
                  <a:srgbClr val="FFFFFF"/>
                </a:solidFill>
                <a:latin typeface="Arial"/>
                <a:cs typeface="Arial"/>
              </a:rPr>
              <a:t>SOLUCIÓN:</a:t>
            </a:r>
          </a:p>
          <a:p>
            <a:pPr algn="ctr"/>
            <a:endParaRPr lang="en-US" sz="3200" b="1" dirty="0">
              <a:solidFill>
                <a:srgbClr val="FFFFFF"/>
              </a:solidFill>
              <a:latin typeface="Arial"/>
              <a:cs typeface="Arial"/>
            </a:endParaRPr>
          </a:p>
          <a:p>
            <a:pPr algn="ctr"/>
            <a:r>
              <a:rPr lang="en-US" sz="6000" b="1" dirty="0" smtClean="0">
                <a:solidFill>
                  <a:srgbClr val="FFFFFF"/>
                </a:solidFill>
                <a:latin typeface="Arial"/>
                <a:cs typeface="Arial"/>
              </a:rPr>
              <a:t>PARALELISMO</a:t>
            </a:r>
          </a:p>
          <a:p>
            <a:pPr algn="ctr"/>
            <a:endParaRPr lang="en-US" sz="3200" b="1" dirty="0">
              <a:solidFill>
                <a:srgbClr val="FFFFFF"/>
              </a:solidFill>
              <a:latin typeface="Arial"/>
              <a:cs typeface="Arial"/>
            </a:endParaRPr>
          </a:p>
        </p:txBody>
      </p:sp>
      <p:sp>
        <p:nvSpPr>
          <p:cNvPr id="5" name="TextBox 4"/>
          <p:cNvSpPr txBox="1"/>
          <p:nvPr/>
        </p:nvSpPr>
        <p:spPr>
          <a:xfrm>
            <a:off x="457200" y="76200"/>
            <a:ext cx="2329058" cy="400110"/>
          </a:xfrm>
          <a:prstGeom prst="rect">
            <a:avLst/>
          </a:prstGeom>
          <a:noFill/>
        </p:spPr>
        <p:txBody>
          <a:bodyPr wrap="none">
            <a:spAutoFit/>
          </a:bodyPr>
          <a:lstStyle/>
          <a:p>
            <a:pPr>
              <a:defRPr/>
            </a:pPr>
            <a:r>
              <a:rPr lang="en-US" sz="2000" dirty="0" err="1" smtClean="0">
                <a:solidFill>
                  <a:schemeClr val="bg1"/>
                </a:solidFill>
                <a:latin typeface="+mn-lt"/>
              </a:rPr>
              <a:t>Algoritmos</a:t>
            </a:r>
            <a:r>
              <a:rPr lang="en-US" sz="2000" dirty="0" smtClean="0">
                <a:solidFill>
                  <a:schemeClr val="bg1"/>
                </a:solidFill>
                <a:latin typeface="+mn-lt"/>
              </a:rPr>
              <a:t> </a:t>
            </a:r>
            <a:r>
              <a:rPr lang="en-US" sz="2000" dirty="0" err="1" smtClean="0">
                <a:solidFill>
                  <a:schemeClr val="bg1"/>
                </a:solidFill>
                <a:latin typeface="+mn-lt"/>
              </a:rPr>
              <a:t>Paralelos</a:t>
            </a:r>
            <a:endParaRPr lang="en-US" sz="2000" dirty="0">
              <a:solidFill>
                <a:schemeClr val="bg1"/>
              </a:solidFill>
              <a:latin typeface="+mn-lt"/>
            </a:endParaRPr>
          </a:p>
        </p:txBody>
      </p:sp>
    </p:spTree>
    <p:extLst>
      <p:ext uri="{BB962C8B-B14F-4D97-AF65-F5344CB8AC3E}">
        <p14:creationId xmlns:p14="http://schemas.microsoft.com/office/powerpoint/2010/main" val="6239921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554" name="Line 1"/>
          <p:cNvSpPr>
            <a:spLocks noChangeShapeType="1"/>
          </p:cNvSpPr>
          <p:nvPr/>
        </p:nvSpPr>
        <p:spPr bwMode="auto">
          <a:xfrm>
            <a:off x="323850" y="549275"/>
            <a:ext cx="8351838" cy="1588"/>
          </a:xfrm>
          <a:prstGeom prst="line">
            <a:avLst/>
          </a:prstGeom>
          <a:noFill/>
          <a:ln w="9360">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8" name="TextBox 7"/>
          <p:cNvSpPr txBox="1"/>
          <p:nvPr/>
        </p:nvSpPr>
        <p:spPr>
          <a:xfrm>
            <a:off x="457200" y="76200"/>
            <a:ext cx="2329058" cy="400110"/>
          </a:xfrm>
          <a:prstGeom prst="rect">
            <a:avLst/>
          </a:prstGeom>
          <a:noFill/>
        </p:spPr>
        <p:txBody>
          <a:bodyPr wrap="none">
            <a:spAutoFit/>
          </a:bodyPr>
          <a:lstStyle/>
          <a:p>
            <a:pPr>
              <a:defRPr/>
            </a:pPr>
            <a:r>
              <a:rPr lang="en-US" sz="2000" dirty="0" err="1" smtClean="0">
                <a:solidFill>
                  <a:schemeClr val="bg1"/>
                </a:solidFill>
                <a:latin typeface="+mn-lt"/>
              </a:rPr>
              <a:t>Algoritmos</a:t>
            </a:r>
            <a:r>
              <a:rPr lang="en-US" sz="2000" dirty="0" smtClean="0">
                <a:solidFill>
                  <a:schemeClr val="bg1"/>
                </a:solidFill>
                <a:latin typeface="+mn-lt"/>
              </a:rPr>
              <a:t> </a:t>
            </a:r>
            <a:r>
              <a:rPr lang="en-US" sz="2000" dirty="0" err="1" smtClean="0">
                <a:solidFill>
                  <a:schemeClr val="bg1"/>
                </a:solidFill>
                <a:latin typeface="+mn-lt"/>
              </a:rPr>
              <a:t>Paralelos</a:t>
            </a:r>
            <a:endParaRPr lang="en-US" sz="2000" dirty="0">
              <a:solidFill>
                <a:schemeClr val="bg1"/>
              </a:solidFill>
              <a:latin typeface="+mn-lt"/>
            </a:endParaRPr>
          </a:p>
        </p:txBody>
      </p:sp>
      <p:pic>
        <p:nvPicPr>
          <p:cNvPr id="23556" name="Picture 2" descr="fig1.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66800" y="914400"/>
            <a:ext cx="2717800"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57200" y="1408331"/>
            <a:ext cx="2134569" cy="369332"/>
          </a:xfrm>
          <a:prstGeom prst="rect">
            <a:avLst/>
          </a:prstGeom>
          <a:noFill/>
        </p:spPr>
        <p:txBody>
          <a:bodyPr wrap="none">
            <a:spAutoFit/>
          </a:bodyPr>
          <a:lstStyle/>
          <a:p>
            <a:pPr>
              <a:defRPr/>
            </a:pPr>
            <a:r>
              <a:rPr lang="en-US" dirty="0" err="1">
                <a:solidFill>
                  <a:srgbClr val="FFFFFF"/>
                </a:solidFill>
                <a:latin typeface="Arial"/>
                <a:cs typeface="Arial"/>
              </a:rPr>
              <a:t>Modelos</a:t>
            </a:r>
            <a:r>
              <a:rPr lang="en-US" dirty="0">
                <a:solidFill>
                  <a:srgbClr val="FFFFFF"/>
                </a:solidFill>
                <a:latin typeface="Arial"/>
                <a:cs typeface="Arial"/>
              </a:rPr>
              <a:t> </a:t>
            </a:r>
            <a:r>
              <a:rPr lang="en-US" dirty="0" err="1">
                <a:solidFill>
                  <a:srgbClr val="FFFFFF"/>
                </a:solidFill>
                <a:latin typeface="Arial"/>
                <a:cs typeface="Arial"/>
              </a:rPr>
              <a:t>climáticos</a:t>
            </a:r>
            <a:endParaRPr lang="en-US" dirty="0">
              <a:solidFill>
                <a:srgbClr val="FFFFFF"/>
              </a:solidFill>
              <a:latin typeface="Arial"/>
              <a:cs typeface="Arial"/>
            </a:endParaRPr>
          </a:p>
        </p:txBody>
      </p:sp>
      <p:pic>
        <p:nvPicPr>
          <p:cNvPr id="23558" name="Picture 4" descr="castle-bravo-atomic-nuclear-bomb-test.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91200" y="1219200"/>
            <a:ext cx="2819400" cy="22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4191000" y="762000"/>
            <a:ext cx="2635570" cy="646331"/>
          </a:xfrm>
          <a:prstGeom prst="rect">
            <a:avLst/>
          </a:prstGeom>
          <a:noFill/>
        </p:spPr>
        <p:txBody>
          <a:bodyPr wrap="none">
            <a:spAutoFit/>
          </a:bodyPr>
          <a:lstStyle/>
          <a:p>
            <a:pPr>
              <a:defRPr/>
            </a:pPr>
            <a:r>
              <a:rPr lang="en-US" dirty="0" err="1">
                <a:solidFill>
                  <a:srgbClr val="FFFFFF"/>
                </a:solidFill>
                <a:latin typeface="Arial"/>
                <a:cs typeface="Arial"/>
              </a:rPr>
              <a:t>Modelos</a:t>
            </a:r>
            <a:r>
              <a:rPr lang="en-US" dirty="0">
                <a:solidFill>
                  <a:srgbClr val="FFFFFF"/>
                </a:solidFill>
                <a:latin typeface="Arial"/>
                <a:cs typeface="Arial"/>
              </a:rPr>
              <a:t> 3D de </a:t>
            </a:r>
            <a:r>
              <a:rPr lang="en-US" dirty="0" err="1">
                <a:solidFill>
                  <a:srgbClr val="FFFFFF"/>
                </a:solidFill>
                <a:latin typeface="Arial"/>
                <a:cs typeface="Arial"/>
              </a:rPr>
              <a:t>pruebas</a:t>
            </a:r>
            <a:r>
              <a:rPr lang="en-US" dirty="0">
                <a:solidFill>
                  <a:srgbClr val="FFFFFF"/>
                </a:solidFill>
                <a:latin typeface="Arial"/>
                <a:cs typeface="Arial"/>
              </a:rPr>
              <a:t> </a:t>
            </a:r>
          </a:p>
          <a:p>
            <a:pPr>
              <a:defRPr/>
            </a:pPr>
            <a:r>
              <a:rPr lang="en-US" dirty="0" err="1">
                <a:solidFill>
                  <a:srgbClr val="FFFFFF"/>
                </a:solidFill>
                <a:latin typeface="Arial"/>
                <a:cs typeface="Arial"/>
              </a:rPr>
              <a:t>nucleares</a:t>
            </a:r>
            <a:endParaRPr lang="en-US" dirty="0">
              <a:solidFill>
                <a:srgbClr val="FFFFFF"/>
              </a:solidFill>
              <a:latin typeface="Arial"/>
              <a:cs typeface="Arial"/>
            </a:endParaRPr>
          </a:p>
        </p:txBody>
      </p:sp>
      <p:pic>
        <p:nvPicPr>
          <p:cNvPr id="23560" name="Picture 8" descr="CrashViewer.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533400" y="4267200"/>
            <a:ext cx="451485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457200" y="3657600"/>
            <a:ext cx="2571437" cy="369332"/>
          </a:xfrm>
          <a:prstGeom prst="rect">
            <a:avLst/>
          </a:prstGeom>
          <a:noFill/>
        </p:spPr>
        <p:txBody>
          <a:bodyPr wrap="none">
            <a:spAutoFit/>
          </a:bodyPr>
          <a:lstStyle/>
          <a:p>
            <a:pPr>
              <a:defRPr/>
            </a:pPr>
            <a:r>
              <a:rPr lang="en-US" dirty="0" err="1">
                <a:solidFill>
                  <a:srgbClr val="FFFFFF"/>
                </a:solidFill>
                <a:latin typeface="Arial"/>
                <a:cs typeface="Arial"/>
              </a:rPr>
              <a:t>Simulación</a:t>
            </a:r>
            <a:r>
              <a:rPr lang="en-US" dirty="0">
                <a:solidFill>
                  <a:srgbClr val="FFFFFF"/>
                </a:solidFill>
                <a:latin typeface="Arial"/>
                <a:cs typeface="Arial"/>
              </a:rPr>
              <a:t> de </a:t>
            </a:r>
            <a:r>
              <a:rPr lang="en-US" dirty="0" err="1">
                <a:solidFill>
                  <a:srgbClr val="FFFFFF"/>
                </a:solidFill>
                <a:latin typeface="Arial"/>
                <a:cs typeface="Arial"/>
              </a:rPr>
              <a:t>choques</a:t>
            </a:r>
            <a:endParaRPr lang="en-US" dirty="0">
              <a:solidFill>
                <a:srgbClr val="FFFFFF"/>
              </a:solidFill>
              <a:latin typeface="Arial"/>
              <a:cs typeface="Arial"/>
            </a:endParaRPr>
          </a:p>
        </p:txBody>
      </p:sp>
      <p:pic>
        <p:nvPicPr>
          <p:cNvPr id="23562" name="Picture 3" descr="1-brute-force-attack-1409584973823.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86400" y="3886200"/>
            <a:ext cx="333851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4876800" y="3657600"/>
            <a:ext cx="2827968" cy="369332"/>
          </a:xfrm>
          <a:prstGeom prst="rect">
            <a:avLst/>
          </a:prstGeom>
          <a:noFill/>
        </p:spPr>
        <p:txBody>
          <a:bodyPr wrap="none">
            <a:spAutoFit/>
          </a:bodyPr>
          <a:lstStyle/>
          <a:p>
            <a:pPr>
              <a:defRPr/>
            </a:pPr>
            <a:r>
              <a:rPr lang="en-US" dirty="0">
                <a:solidFill>
                  <a:srgbClr val="FFFFFF"/>
                </a:solidFill>
                <a:latin typeface="Arial"/>
                <a:cs typeface="Arial"/>
              </a:rPr>
              <a:t>Brute force code breaking</a:t>
            </a:r>
          </a:p>
        </p:txBody>
      </p:sp>
      <p:sp>
        <p:nvSpPr>
          <p:cNvPr id="14" name="TextBox 13"/>
          <p:cNvSpPr txBox="1"/>
          <p:nvPr/>
        </p:nvSpPr>
        <p:spPr>
          <a:xfrm>
            <a:off x="209035" y="622012"/>
            <a:ext cx="3286076" cy="584776"/>
          </a:xfrm>
          <a:prstGeom prst="rect">
            <a:avLst/>
          </a:prstGeom>
          <a:noFill/>
        </p:spPr>
        <p:txBody>
          <a:bodyPr wrap="none" rtlCol="0">
            <a:spAutoFit/>
          </a:bodyPr>
          <a:lstStyle/>
          <a:p>
            <a:r>
              <a:rPr lang="en-US" sz="3200" b="1" dirty="0" err="1" smtClean="0">
                <a:solidFill>
                  <a:srgbClr val="FFFFFF"/>
                </a:solidFill>
                <a:latin typeface="Arial"/>
                <a:cs typeface="Arial"/>
              </a:rPr>
              <a:t>Históricamente</a:t>
            </a:r>
            <a:r>
              <a:rPr lang="en-US" sz="3200" b="1" dirty="0" smtClean="0">
                <a:solidFill>
                  <a:srgbClr val="FFFFFF"/>
                </a:solidFill>
                <a:latin typeface="Arial"/>
                <a:cs typeface="Arial"/>
              </a:rPr>
              <a:t>:</a:t>
            </a:r>
            <a:endParaRPr lang="en-US" sz="3200" b="1" dirty="0">
              <a:solidFill>
                <a:srgbClr val="FFFFFF"/>
              </a:solidFill>
              <a:latin typeface="Arial"/>
              <a:cs typeface="Arial"/>
            </a:endParaRPr>
          </a:p>
        </p:txBody>
      </p:sp>
    </p:spTree>
    <p:extLst>
      <p:ext uri="{BB962C8B-B14F-4D97-AF65-F5344CB8AC3E}">
        <p14:creationId xmlns:p14="http://schemas.microsoft.com/office/powerpoint/2010/main" val="25116391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461" name="Line 1"/>
          <p:cNvSpPr>
            <a:spLocks noChangeShapeType="1"/>
          </p:cNvSpPr>
          <p:nvPr/>
        </p:nvSpPr>
        <p:spPr bwMode="auto">
          <a:xfrm>
            <a:off x="323850" y="549275"/>
            <a:ext cx="8351838" cy="1588"/>
          </a:xfrm>
          <a:prstGeom prst="line">
            <a:avLst/>
          </a:prstGeom>
          <a:noFill/>
          <a:ln w="3175" cmpd="sng">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p:nvPr/>
        </p:nvSpPr>
        <p:spPr>
          <a:xfrm>
            <a:off x="457200" y="76200"/>
            <a:ext cx="2329058" cy="400110"/>
          </a:xfrm>
          <a:prstGeom prst="rect">
            <a:avLst/>
          </a:prstGeom>
          <a:noFill/>
        </p:spPr>
        <p:txBody>
          <a:bodyPr wrap="none">
            <a:spAutoFit/>
          </a:bodyPr>
          <a:lstStyle/>
          <a:p>
            <a:pPr>
              <a:defRPr/>
            </a:pPr>
            <a:r>
              <a:rPr lang="en-US" sz="2000" dirty="0" err="1">
                <a:solidFill>
                  <a:srgbClr val="FFFFFF"/>
                </a:solidFill>
              </a:rPr>
              <a:t>Algoritmos</a:t>
            </a:r>
            <a:r>
              <a:rPr lang="en-US" sz="2000" dirty="0">
                <a:solidFill>
                  <a:srgbClr val="FFFFFF"/>
                </a:solidFill>
              </a:rPr>
              <a:t> </a:t>
            </a:r>
            <a:r>
              <a:rPr lang="en-US" sz="2000" dirty="0" err="1">
                <a:solidFill>
                  <a:srgbClr val="FFFFFF"/>
                </a:solidFill>
              </a:rPr>
              <a:t>Paralelos</a:t>
            </a:r>
            <a:endParaRPr lang="en-US" sz="2000" dirty="0">
              <a:solidFill>
                <a:srgbClr val="FFFFFF"/>
              </a:solidFill>
            </a:endParaRPr>
          </a:p>
        </p:txBody>
      </p:sp>
      <p:sp>
        <p:nvSpPr>
          <p:cNvPr id="5" name="TextBox 4"/>
          <p:cNvSpPr txBox="1"/>
          <p:nvPr/>
        </p:nvSpPr>
        <p:spPr>
          <a:xfrm>
            <a:off x="1466597" y="2950932"/>
            <a:ext cx="3974250" cy="1323439"/>
          </a:xfrm>
          <a:prstGeom prst="rect">
            <a:avLst/>
          </a:prstGeom>
          <a:noFill/>
        </p:spPr>
        <p:txBody>
          <a:bodyPr wrap="square" rtlCol="0">
            <a:spAutoFit/>
          </a:bodyPr>
          <a:lstStyle/>
          <a:p>
            <a:r>
              <a:rPr lang="en-US" sz="2000" b="1" dirty="0" err="1" smtClean="0">
                <a:solidFill>
                  <a:srgbClr val="FFFFFF"/>
                </a:solidFill>
                <a:latin typeface="Arial"/>
                <a:cs typeface="Arial"/>
              </a:rPr>
              <a:t>Análisis</a:t>
            </a:r>
            <a:r>
              <a:rPr lang="en-US" sz="2000" b="1" dirty="0" smtClean="0">
                <a:solidFill>
                  <a:srgbClr val="FFFFFF"/>
                </a:solidFill>
                <a:latin typeface="Arial"/>
                <a:cs typeface="Arial"/>
              </a:rPr>
              <a:t> </a:t>
            </a:r>
            <a:r>
              <a:rPr lang="en-US" sz="2000" b="1" dirty="0" err="1" smtClean="0">
                <a:solidFill>
                  <a:srgbClr val="FFFFFF"/>
                </a:solidFill>
                <a:latin typeface="Arial"/>
                <a:cs typeface="Arial"/>
              </a:rPr>
              <a:t>sísmico</a:t>
            </a:r>
            <a:r>
              <a:rPr lang="en-US" sz="2000" b="1" dirty="0" smtClean="0">
                <a:solidFill>
                  <a:srgbClr val="FFFFFF"/>
                </a:solidFill>
                <a:latin typeface="Arial"/>
                <a:cs typeface="Arial"/>
              </a:rPr>
              <a:t> en </a:t>
            </a:r>
            <a:r>
              <a:rPr lang="en-US" sz="2000" b="1" dirty="0" err="1" smtClean="0">
                <a:solidFill>
                  <a:srgbClr val="FFFFFF"/>
                </a:solidFill>
                <a:latin typeface="Arial"/>
                <a:cs typeface="Arial"/>
              </a:rPr>
              <a:t>sistemas</a:t>
            </a:r>
            <a:r>
              <a:rPr lang="en-US" sz="2000" b="1" dirty="0" smtClean="0">
                <a:solidFill>
                  <a:srgbClr val="FFFFFF"/>
                </a:solidFill>
                <a:latin typeface="Arial"/>
                <a:cs typeface="Arial"/>
              </a:rPr>
              <a:t> Multi-GPU</a:t>
            </a:r>
            <a:r>
              <a:rPr lang="en-US" sz="2000" dirty="0" smtClean="0">
                <a:solidFill>
                  <a:srgbClr val="FFFFFF"/>
                </a:solidFill>
                <a:latin typeface="Arial"/>
                <a:cs typeface="Arial"/>
              </a:rPr>
              <a:t>, </a:t>
            </a:r>
            <a:r>
              <a:rPr lang="en-US" sz="2000" dirty="0" err="1" smtClean="0">
                <a:solidFill>
                  <a:srgbClr val="FFFFFF"/>
                </a:solidFill>
                <a:latin typeface="Arial"/>
                <a:cs typeface="Arial"/>
              </a:rPr>
              <a:t>para</a:t>
            </a:r>
            <a:r>
              <a:rPr lang="en-US" sz="2000" dirty="0" smtClean="0">
                <a:solidFill>
                  <a:srgbClr val="FFFFFF"/>
                </a:solidFill>
                <a:latin typeface="Arial"/>
                <a:cs typeface="Arial"/>
              </a:rPr>
              <a:t> </a:t>
            </a:r>
            <a:r>
              <a:rPr lang="en-US" sz="2000" dirty="0" err="1" smtClean="0">
                <a:solidFill>
                  <a:srgbClr val="FFFFFF"/>
                </a:solidFill>
                <a:latin typeface="Arial"/>
                <a:cs typeface="Arial"/>
              </a:rPr>
              <a:t>mejorar</a:t>
            </a:r>
            <a:r>
              <a:rPr lang="en-US" sz="2000" dirty="0" smtClean="0">
                <a:solidFill>
                  <a:srgbClr val="FFFFFF"/>
                </a:solidFill>
                <a:latin typeface="Arial"/>
                <a:cs typeface="Arial"/>
              </a:rPr>
              <a:t> </a:t>
            </a:r>
            <a:r>
              <a:rPr lang="en-US" sz="2000" dirty="0" err="1" smtClean="0">
                <a:solidFill>
                  <a:srgbClr val="FFFFFF"/>
                </a:solidFill>
                <a:latin typeface="Arial"/>
                <a:cs typeface="Arial"/>
              </a:rPr>
              <a:t>interpretación</a:t>
            </a:r>
            <a:r>
              <a:rPr lang="en-US" sz="2000" dirty="0" smtClean="0">
                <a:solidFill>
                  <a:srgbClr val="FFFFFF"/>
                </a:solidFill>
                <a:latin typeface="Arial"/>
                <a:cs typeface="Arial"/>
              </a:rPr>
              <a:t> de </a:t>
            </a:r>
            <a:r>
              <a:rPr lang="en-US" sz="2000" dirty="0" err="1" smtClean="0">
                <a:solidFill>
                  <a:srgbClr val="FFFFFF"/>
                </a:solidFill>
                <a:latin typeface="Arial"/>
                <a:cs typeface="Arial"/>
              </a:rPr>
              <a:t>datos</a:t>
            </a:r>
            <a:r>
              <a:rPr lang="en-US" sz="2000" dirty="0" smtClean="0">
                <a:solidFill>
                  <a:srgbClr val="FFFFFF"/>
                </a:solidFill>
                <a:latin typeface="Arial"/>
                <a:cs typeface="Arial"/>
              </a:rPr>
              <a:t> en la </a:t>
            </a:r>
            <a:r>
              <a:rPr lang="en-US" sz="2000" dirty="0" err="1" smtClean="0">
                <a:solidFill>
                  <a:srgbClr val="FFFFFF"/>
                </a:solidFill>
                <a:latin typeface="Arial"/>
                <a:cs typeface="Arial"/>
              </a:rPr>
              <a:t>exploración</a:t>
            </a:r>
            <a:r>
              <a:rPr lang="en-US" sz="2000" dirty="0" smtClean="0">
                <a:solidFill>
                  <a:srgbClr val="FFFFFF"/>
                </a:solidFill>
                <a:latin typeface="Arial"/>
                <a:cs typeface="Arial"/>
              </a:rPr>
              <a:t> de gas y </a:t>
            </a:r>
            <a:r>
              <a:rPr lang="en-US" sz="2000" dirty="0" err="1" smtClean="0">
                <a:solidFill>
                  <a:srgbClr val="FFFFFF"/>
                </a:solidFill>
                <a:latin typeface="Arial"/>
                <a:cs typeface="Arial"/>
              </a:rPr>
              <a:t>petróleo</a:t>
            </a:r>
            <a:endParaRPr lang="en-US" sz="2000" dirty="0">
              <a:solidFill>
                <a:srgbClr val="FFFFFF"/>
              </a:solidFill>
              <a:latin typeface="Arial"/>
              <a:cs typeface="Arial"/>
            </a:endParaRPr>
          </a:p>
        </p:txBody>
      </p:sp>
      <p:pic>
        <p:nvPicPr>
          <p:cNvPr id="3" name="Picture 2" descr="Screen Shot 2015-06-22 at 6.16.37 P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55848" y="2623836"/>
            <a:ext cx="3119840" cy="2013465"/>
          </a:xfrm>
          <a:prstGeom prst="rect">
            <a:avLst/>
          </a:prstGeom>
        </p:spPr>
      </p:pic>
      <p:pic>
        <p:nvPicPr>
          <p:cNvPr id="6" name="Picture 5" descr="Screen Shot 2015-06-22 at 6.18.07 PM.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1647" y="4531464"/>
            <a:ext cx="3467088" cy="2139267"/>
          </a:xfrm>
          <a:prstGeom prst="rect">
            <a:avLst/>
          </a:prstGeom>
        </p:spPr>
      </p:pic>
      <p:sp>
        <p:nvSpPr>
          <p:cNvPr id="9" name="TextBox 8"/>
          <p:cNvSpPr txBox="1"/>
          <p:nvPr/>
        </p:nvSpPr>
        <p:spPr>
          <a:xfrm>
            <a:off x="4290678" y="4875438"/>
            <a:ext cx="3974250" cy="1323439"/>
          </a:xfrm>
          <a:prstGeom prst="rect">
            <a:avLst/>
          </a:prstGeom>
          <a:noFill/>
        </p:spPr>
        <p:txBody>
          <a:bodyPr wrap="square" rtlCol="0">
            <a:spAutoFit/>
          </a:bodyPr>
          <a:lstStyle/>
          <a:p>
            <a:r>
              <a:rPr lang="en-US" sz="2000" b="1" dirty="0" err="1" smtClean="0">
                <a:solidFill>
                  <a:srgbClr val="FFFFFF"/>
                </a:solidFill>
                <a:latin typeface="Arial"/>
                <a:cs typeface="Arial"/>
              </a:rPr>
              <a:t>Diseño</a:t>
            </a:r>
            <a:r>
              <a:rPr lang="en-US" sz="2000" b="1" dirty="0" smtClean="0">
                <a:solidFill>
                  <a:srgbClr val="FFFFFF"/>
                </a:solidFill>
                <a:latin typeface="Arial"/>
                <a:cs typeface="Arial"/>
              </a:rPr>
              <a:t> </a:t>
            </a:r>
            <a:r>
              <a:rPr lang="en-US" sz="2000" b="1" dirty="0" err="1" smtClean="0">
                <a:solidFill>
                  <a:srgbClr val="FFFFFF"/>
                </a:solidFill>
                <a:latin typeface="Arial"/>
                <a:cs typeface="Arial"/>
              </a:rPr>
              <a:t>realistico</a:t>
            </a:r>
            <a:r>
              <a:rPr lang="en-US" sz="2000" b="1" dirty="0" smtClean="0">
                <a:solidFill>
                  <a:srgbClr val="FFFFFF"/>
                </a:solidFill>
                <a:latin typeface="Arial"/>
                <a:cs typeface="Arial"/>
              </a:rPr>
              <a:t> en </a:t>
            </a:r>
            <a:r>
              <a:rPr lang="en-US" sz="2000" b="1" dirty="0" err="1" smtClean="0">
                <a:solidFill>
                  <a:srgbClr val="FFFFFF"/>
                </a:solidFill>
                <a:latin typeface="Arial"/>
                <a:cs typeface="Arial"/>
              </a:rPr>
              <a:t>sistemas</a:t>
            </a:r>
            <a:r>
              <a:rPr lang="en-US" sz="2000" b="1" dirty="0" smtClean="0">
                <a:solidFill>
                  <a:srgbClr val="FFFFFF"/>
                </a:solidFill>
                <a:latin typeface="Arial"/>
                <a:cs typeface="Arial"/>
              </a:rPr>
              <a:t> </a:t>
            </a:r>
            <a:r>
              <a:rPr lang="en-US" sz="2000" b="1" dirty="0" err="1" smtClean="0">
                <a:solidFill>
                  <a:srgbClr val="FFFFFF"/>
                </a:solidFill>
                <a:latin typeface="Arial"/>
                <a:cs typeface="Arial"/>
              </a:rPr>
              <a:t>Muti</a:t>
            </a:r>
            <a:r>
              <a:rPr lang="en-US" sz="2000" b="1" dirty="0" smtClean="0">
                <a:solidFill>
                  <a:srgbClr val="FFFFFF"/>
                </a:solidFill>
                <a:latin typeface="Arial"/>
                <a:cs typeface="Arial"/>
              </a:rPr>
              <a:t>-GPU</a:t>
            </a:r>
            <a:r>
              <a:rPr lang="en-US" sz="2000" dirty="0" smtClean="0">
                <a:solidFill>
                  <a:srgbClr val="FFFFFF"/>
                </a:solidFill>
                <a:latin typeface="Arial"/>
                <a:cs typeface="Arial"/>
              </a:rPr>
              <a:t>, </a:t>
            </a:r>
            <a:r>
              <a:rPr lang="en-US" sz="2000" dirty="0" err="1" smtClean="0">
                <a:solidFill>
                  <a:srgbClr val="FFFFFF"/>
                </a:solidFill>
                <a:latin typeface="Arial"/>
                <a:cs typeface="Arial"/>
              </a:rPr>
              <a:t>acorta</a:t>
            </a:r>
            <a:r>
              <a:rPr lang="en-US" sz="2000" dirty="0" smtClean="0">
                <a:solidFill>
                  <a:srgbClr val="FFFFFF"/>
                </a:solidFill>
                <a:latin typeface="Arial"/>
                <a:cs typeface="Arial"/>
              </a:rPr>
              <a:t> </a:t>
            </a:r>
            <a:r>
              <a:rPr lang="en-US" sz="2000" dirty="0" err="1" smtClean="0">
                <a:solidFill>
                  <a:srgbClr val="FFFFFF"/>
                </a:solidFill>
                <a:latin typeface="Arial"/>
                <a:cs typeface="Arial"/>
              </a:rPr>
              <a:t>tiempos</a:t>
            </a:r>
            <a:r>
              <a:rPr lang="en-US" sz="2000" dirty="0" smtClean="0">
                <a:solidFill>
                  <a:srgbClr val="FFFFFF"/>
                </a:solidFill>
                <a:latin typeface="Arial"/>
                <a:cs typeface="Arial"/>
              </a:rPr>
              <a:t> de </a:t>
            </a:r>
            <a:r>
              <a:rPr lang="en-US" sz="2000" dirty="0" err="1" smtClean="0">
                <a:solidFill>
                  <a:srgbClr val="FFFFFF"/>
                </a:solidFill>
                <a:latin typeface="Arial"/>
                <a:cs typeface="Arial"/>
              </a:rPr>
              <a:t>diseño</a:t>
            </a:r>
            <a:r>
              <a:rPr lang="en-US" sz="2000" dirty="0" smtClean="0">
                <a:solidFill>
                  <a:srgbClr val="FFFFFF"/>
                </a:solidFill>
                <a:latin typeface="Arial"/>
                <a:cs typeface="Arial"/>
              </a:rPr>
              <a:t> </a:t>
            </a:r>
            <a:r>
              <a:rPr lang="en-US" sz="2000" dirty="0" err="1" smtClean="0">
                <a:solidFill>
                  <a:srgbClr val="FFFFFF"/>
                </a:solidFill>
                <a:latin typeface="Arial"/>
                <a:cs typeface="Arial"/>
              </a:rPr>
              <a:t>logrando</a:t>
            </a:r>
            <a:r>
              <a:rPr lang="en-US" sz="2000" dirty="0" smtClean="0">
                <a:solidFill>
                  <a:srgbClr val="FFFFFF"/>
                </a:solidFill>
                <a:latin typeface="Arial"/>
                <a:cs typeface="Arial"/>
              </a:rPr>
              <a:t> </a:t>
            </a:r>
            <a:r>
              <a:rPr lang="en-US" sz="2000" dirty="0" err="1" smtClean="0">
                <a:solidFill>
                  <a:srgbClr val="FFFFFF"/>
                </a:solidFill>
                <a:latin typeface="Arial"/>
                <a:cs typeface="Arial"/>
              </a:rPr>
              <a:t>llegar</a:t>
            </a:r>
            <a:r>
              <a:rPr lang="en-US" sz="2000" dirty="0" smtClean="0">
                <a:solidFill>
                  <a:srgbClr val="FFFFFF"/>
                </a:solidFill>
                <a:latin typeface="Arial"/>
                <a:cs typeface="Arial"/>
              </a:rPr>
              <a:t> </a:t>
            </a:r>
            <a:r>
              <a:rPr lang="en-US" sz="2000" dirty="0" err="1" smtClean="0">
                <a:solidFill>
                  <a:srgbClr val="FFFFFF"/>
                </a:solidFill>
                <a:latin typeface="Arial"/>
                <a:cs typeface="Arial"/>
              </a:rPr>
              <a:t>más</a:t>
            </a:r>
            <a:r>
              <a:rPr lang="en-US" sz="2000" dirty="0" smtClean="0">
                <a:solidFill>
                  <a:srgbClr val="FFFFFF"/>
                </a:solidFill>
                <a:latin typeface="Arial"/>
                <a:cs typeface="Arial"/>
              </a:rPr>
              <a:t> </a:t>
            </a:r>
            <a:r>
              <a:rPr lang="en-US" sz="2000" dirty="0" err="1" smtClean="0">
                <a:solidFill>
                  <a:srgbClr val="FFFFFF"/>
                </a:solidFill>
                <a:latin typeface="Arial"/>
                <a:cs typeface="Arial"/>
              </a:rPr>
              <a:t>rápido</a:t>
            </a:r>
            <a:r>
              <a:rPr lang="en-US" sz="2000" dirty="0" smtClean="0">
                <a:solidFill>
                  <a:srgbClr val="FFFFFF"/>
                </a:solidFill>
                <a:latin typeface="Arial"/>
                <a:cs typeface="Arial"/>
              </a:rPr>
              <a:t> al </a:t>
            </a:r>
            <a:r>
              <a:rPr lang="en-US" sz="2000" dirty="0" err="1" smtClean="0">
                <a:solidFill>
                  <a:srgbClr val="FFFFFF"/>
                </a:solidFill>
                <a:latin typeface="Arial"/>
                <a:cs typeface="Arial"/>
              </a:rPr>
              <a:t>mercado</a:t>
            </a:r>
            <a:r>
              <a:rPr lang="en-US" sz="2000" dirty="0" smtClean="0">
                <a:solidFill>
                  <a:srgbClr val="FFFFFF"/>
                </a:solidFill>
                <a:latin typeface="Arial"/>
                <a:cs typeface="Arial"/>
              </a:rPr>
              <a:t>.</a:t>
            </a:r>
            <a:endParaRPr lang="en-US" sz="2000" dirty="0">
              <a:solidFill>
                <a:srgbClr val="FFFFFF"/>
              </a:solidFill>
              <a:latin typeface="Arial"/>
              <a:cs typeface="Arial"/>
            </a:endParaRPr>
          </a:p>
        </p:txBody>
      </p:sp>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1647" y="774045"/>
            <a:ext cx="3614608" cy="2033217"/>
          </a:xfrm>
          <a:prstGeom prst="rect">
            <a:avLst/>
          </a:prstGeom>
        </p:spPr>
      </p:pic>
      <p:sp>
        <p:nvSpPr>
          <p:cNvPr id="11" name="TextBox 10"/>
          <p:cNvSpPr txBox="1"/>
          <p:nvPr/>
        </p:nvSpPr>
        <p:spPr>
          <a:xfrm>
            <a:off x="4374301" y="1001915"/>
            <a:ext cx="4563731" cy="1015663"/>
          </a:xfrm>
          <a:prstGeom prst="rect">
            <a:avLst/>
          </a:prstGeom>
          <a:noFill/>
        </p:spPr>
        <p:txBody>
          <a:bodyPr wrap="square" rtlCol="0">
            <a:spAutoFit/>
          </a:bodyPr>
          <a:lstStyle/>
          <a:p>
            <a:r>
              <a:rPr lang="en-US" sz="2000" dirty="0" err="1" smtClean="0">
                <a:solidFill>
                  <a:srgbClr val="FFFFFF"/>
                </a:solidFill>
                <a:latin typeface="Arial"/>
                <a:cs typeface="Arial"/>
              </a:rPr>
              <a:t>Sistemas</a:t>
            </a:r>
            <a:r>
              <a:rPr lang="en-US" sz="2000" dirty="0" smtClean="0">
                <a:solidFill>
                  <a:srgbClr val="FFFFFF"/>
                </a:solidFill>
                <a:latin typeface="Arial"/>
                <a:cs typeface="Arial"/>
              </a:rPr>
              <a:t> </a:t>
            </a:r>
            <a:r>
              <a:rPr lang="en-US" sz="2000" b="1" dirty="0" err="1" smtClean="0">
                <a:solidFill>
                  <a:srgbClr val="FFFFFF"/>
                </a:solidFill>
                <a:latin typeface="Arial"/>
                <a:cs typeface="Arial"/>
              </a:rPr>
              <a:t>MultiGPU</a:t>
            </a:r>
            <a:r>
              <a:rPr lang="en-US" sz="2000" dirty="0" smtClean="0">
                <a:solidFill>
                  <a:srgbClr val="FFFFFF"/>
                </a:solidFill>
                <a:latin typeface="Arial"/>
                <a:cs typeface="Arial"/>
              </a:rPr>
              <a:t> son </a:t>
            </a:r>
            <a:r>
              <a:rPr lang="en-US" sz="2000" dirty="0" err="1" smtClean="0">
                <a:solidFill>
                  <a:srgbClr val="FFFFFF"/>
                </a:solidFill>
                <a:latin typeface="Arial"/>
                <a:cs typeface="Arial"/>
              </a:rPr>
              <a:t>usados</a:t>
            </a:r>
            <a:r>
              <a:rPr lang="en-US" sz="2000" dirty="0" smtClean="0">
                <a:solidFill>
                  <a:srgbClr val="FFFFFF"/>
                </a:solidFill>
                <a:latin typeface="Arial"/>
                <a:cs typeface="Arial"/>
              </a:rPr>
              <a:t> </a:t>
            </a:r>
            <a:r>
              <a:rPr lang="en-US" sz="2000" dirty="0" err="1" smtClean="0">
                <a:solidFill>
                  <a:srgbClr val="FFFFFF"/>
                </a:solidFill>
                <a:latin typeface="Arial"/>
                <a:cs typeface="Arial"/>
              </a:rPr>
              <a:t>para</a:t>
            </a:r>
            <a:r>
              <a:rPr lang="en-US" sz="2000" dirty="0" smtClean="0">
                <a:solidFill>
                  <a:srgbClr val="FFFFFF"/>
                </a:solidFill>
                <a:latin typeface="Arial"/>
                <a:cs typeface="Arial"/>
              </a:rPr>
              <a:t> </a:t>
            </a:r>
            <a:r>
              <a:rPr lang="en-US" sz="2000" b="1" dirty="0" err="1" smtClean="0">
                <a:solidFill>
                  <a:srgbClr val="FFFFFF"/>
                </a:solidFill>
                <a:latin typeface="Arial"/>
                <a:cs typeface="Arial"/>
              </a:rPr>
              <a:t>procesamiento</a:t>
            </a:r>
            <a:r>
              <a:rPr lang="en-US" sz="2000" b="1" dirty="0" smtClean="0">
                <a:solidFill>
                  <a:srgbClr val="FFFFFF"/>
                </a:solidFill>
                <a:latin typeface="Arial"/>
                <a:cs typeface="Arial"/>
              </a:rPr>
              <a:t> </a:t>
            </a:r>
            <a:r>
              <a:rPr lang="en-US" sz="2000" b="1" dirty="0" err="1" smtClean="0">
                <a:solidFill>
                  <a:srgbClr val="FFFFFF"/>
                </a:solidFill>
                <a:latin typeface="Arial"/>
                <a:cs typeface="Arial"/>
              </a:rPr>
              <a:t>gráfico</a:t>
            </a:r>
            <a:r>
              <a:rPr lang="en-US" sz="2000" b="1" dirty="0" smtClean="0">
                <a:solidFill>
                  <a:srgbClr val="FFFFFF"/>
                </a:solidFill>
                <a:latin typeface="Arial"/>
                <a:cs typeface="Arial"/>
              </a:rPr>
              <a:t> </a:t>
            </a:r>
            <a:r>
              <a:rPr lang="en-US" sz="2000" dirty="0" smtClean="0">
                <a:solidFill>
                  <a:srgbClr val="FFFFFF"/>
                </a:solidFill>
                <a:latin typeface="Arial"/>
                <a:cs typeface="Arial"/>
              </a:rPr>
              <a:t>de </a:t>
            </a:r>
            <a:r>
              <a:rPr lang="en-US" sz="2000" dirty="0" err="1" smtClean="0">
                <a:solidFill>
                  <a:srgbClr val="FFFFFF"/>
                </a:solidFill>
                <a:latin typeface="Arial"/>
                <a:cs typeface="Arial"/>
              </a:rPr>
              <a:t>alta</a:t>
            </a:r>
            <a:r>
              <a:rPr lang="en-US" sz="2000" dirty="0" smtClean="0">
                <a:solidFill>
                  <a:srgbClr val="FFFFFF"/>
                </a:solidFill>
                <a:latin typeface="Arial"/>
                <a:cs typeface="Arial"/>
              </a:rPr>
              <a:t> performance y en </a:t>
            </a:r>
            <a:r>
              <a:rPr lang="en-US" sz="2000" dirty="0" err="1" smtClean="0">
                <a:solidFill>
                  <a:srgbClr val="FFFFFF"/>
                </a:solidFill>
                <a:latin typeface="Arial"/>
                <a:cs typeface="Arial"/>
              </a:rPr>
              <a:t>paralelo</a:t>
            </a:r>
            <a:endParaRPr lang="en-US" sz="2000" dirty="0">
              <a:solidFill>
                <a:srgbClr val="FFFFFF"/>
              </a:solidFill>
              <a:latin typeface="Arial"/>
              <a:cs typeface="Arial"/>
            </a:endParaRPr>
          </a:p>
        </p:txBody>
      </p:sp>
      <p:sp>
        <p:nvSpPr>
          <p:cNvPr id="12" name="TextBox 11"/>
          <p:cNvSpPr txBox="1"/>
          <p:nvPr/>
        </p:nvSpPr>
        <p:spPr>
          <a:xfrm>
            <a:off x="457200" y="727640"/>
            <a:ext cx="2784136" cy="584776"/>
          </a:xfrm>
          <a:prstGeom prst="rect">
            <a:avLst/>
          </a:prstGeom>
          <a:noFill/>
        </p:spPr>
        <p:txBody>
          <a:bodyPr wrap="none" rtlCol="0">
            <a:spAutoFit/>
          </a:bodyPr>
          <a:lstStyle/>
          <a:p>
            <a:r>
              <a:rPr lang="en-US" sz="3200" b="1" dirty="0" err="1" smtClean="0">
                <a:solidFill>
                  <a:srgbClr val="FFFFFF"/>
                </a:solidFill>
                <a:latin typeface="Arial"/>
                <a:cs typeface="Arial"/>
              </a:rPr>
              <a:t>Actualmente</a:t>
            </a:r>
            <a:r>
              <a:rPr lang="en-US" sz="3200" b="1" dirty="0" smtClean="0">
                <a:solidFill>
                  <a:srgbClr val="FFFFFF"/>
                </a:solidFill>
                <a:latin typeface="Arial"/>
                <a:cs typeface="Arial"/>
              </a:rPr>
              <a:t>:</a:t>
            </a:r>
            <a:endParaRPr lang="en-US" sz="3200" b="1" dirty="0">
              <a:solidFill>
                <a:srgbClr val="FFFFFF"/>
              </a:solidFill>
              <a:latin typeface="Arial"/>
              <a:cs typeface="Arial"/>
            </a:endParaRPr>
          </a:p>
        </p:txBody>
      </p:sp>
    </p:spTree>
    <p:extLst>
      <p:ext uri="{BB962C8B-B14F-4D97-AF65-F5344CB8AC3E}">
        <p14:creationId xmlns:p14="http://schemas.microsoft.com/office/powerpoint/2010/main" val="212446856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457200" y="727640"/>
            <a:ext cx="2784136" cy="584776"/>
          </a:xfrm>
          <a:prstGeom prst="rect">
            <a:avLst/>
          </a:prstGeom>
          <a:noFill/>
        </p:spPr>
        <p:txBody>
          <a:bodyPr wrap="none" rtlCol="0">
            <a:spAutoFit/>
          </a:bodyPr>
          <a:lstStyle/>
          <a:p>
            <a:r>
              <a:rPr lang="en-US" sz="3200" b="1" dirty="0" err="1" smtClean="0">
                <a:solidFill>
                  <a:srgbClr val="FFFFFF"/>
                </a:solidFill>
                <a:latin typeface="Arial"/>
                <a:cs typeface="Arial"/>
              </a:rPr>
              <a:t>Actualmente</a:t>
            </a:r>
            <a:r>
              <a:rPr lang="en-US" sz="3200" b="1" dirty="0" smtClean="0">
                <a:solidFill>
                  <a:srgbClr val="FFFFFF"/>
                </a:solidFill>
                <a:latin typeface="Arial"/>
                <a:cs typeface="Arial"/>
              </a:rPr>
              <a:t>:</a:t>
            </a:r>
            <a:endParaRPr lang="en-US" sz="3200" b="1" dirty="0">
              <a:solidFill>
                <a:srgbClr val="FFFFFF"/>
              </a:solidFill>
              <a:latin typeface="Arial"/>
              <a:cs typeface="Arial"/>
            </a:endParaRP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49937" y="820249"/>
            <a:ext cx="1718657" cy="2433288"/>
          </a:xfrm>
          <a:prstGeom prst="rect">
            <a:avLst/>
          </a:prstGeom>
        </p:spPr>
      </p:pic>
      <p:sp>
        <p:nvSpPr>
          <p:cNvPr id="5" name="TextBox 4"/>
          <p:cNvSpPr txBox="1"/>
          <p:nvPr/>
        </p:nvSpPr>
        <p:spPr>
          <a:xfrm>
            <a:off x="457201" y="1587576"/>
            <a:ext cx="3974250" cy="1015663"/>
          </a:xfrm>
          <a:prstGeom prst="rect">
            <a:avLst/>
          </a:prstGeom>
          <a:noFill/>
        </p:spPr>
        <p:txBody>
          <a:bodyPr wrap="square" rtlCol="0">
            <a:spAutoFit/>
          </a:bodyPr>
          <a:lstStyle/>
          <a:p>
            <a:r>
              <a:rPr lang="en-US" sz="2000" b="1" dirty="0" err="1" smtClean="0">
                <a:solidFill>
                  <a:schemeClr val="bg1"/>
                </a:solidFill>
                <a:latin typeface="Arial"/>
                <a:cs typeface="Arial"/>
              </a:rPr>
              <a:t>Procesamiento</a:t>
            </a:r>
            <a:r>
              <a:rPr lang="en-US" sz="2000" b="1" dirty="0" smtClean="0">
                <a:solidFill>
                  <a:schemeClr val="bg1"/>
                </a:solidFill>
                <a:latin typeface="Arial"/>
                <a:cs typeface="Arial"/>
              </a:rPr>
              <a:t> de </a:t>
            </a:r>
            <a:r>
              <a:rPr lang="en-US" sz="2000" b="1" dirty="0" err="1" smtClean="0">
                <a:solidFill>
                  <a:schemeClr val="bg1"/>
                </a:solidFill>
                <a:latin typeface="Arial"/>
                <a:cs typeface="Arial"/>
              </a:rPr>
              <a:t>imágenes</a:t>
            </a:r>
            <a:r>
              <a:rPr lang="en-US" sz="2000" b="1" dirty="0" smtClean="0">
                <a:solidFill>
                  <a:schemeClr val="bg1"/>
                </a:solidFill>
                <a:latin typeface="Arial"/>
                <a:cs typeface="Arial"/>
              </a:rPr>
              <a:t> </a:t>
            </a:r>
            <a:r>
              <a:rPr lang="en-US" sz="2000" b="1" dirty="0" err="1" smtClean="0">
                <a:solidFill>
                  <a:schemeClr val="bg1"/>
                </a:solidFill>
                <a:latin typeface="Arial"/>
                <a:cs typeface="Arial"/>
              </a:rPr>
              <a:t>médicas</a:t>
            </a:r>
            <a:r>
              <a:rPr lang="en-US" sz="2000" dirty="0" smtClean="0">
                <a:solidFill>
                  <a:schemeClr val="bg1"/>
                </a:solidFill>
                <a:latin typeface="Arial"/>
                <a:cs typeface="Arial"/>
              </a:rPr>
              <a:t>, </a:t>
            </a:r>
            <a:r>
              <a:rPr lang="en-US" sz="2000" dirty="0" err="1" smtClean="0">
                <a:solidFill>
                  <a:schemeClr val="bg1"/>
                </a:solidFill>
                <a:latin typeface="Arial"/>
                <a:cs typeface="Arial"/>
              </a:rPr>
              <a:t>para</a:t>
            </a:r>
            <a:r>
              <a:rPr lang="en-US" sz="2000" dirty="0" smtClean="0">
                <a:solidFill>
                  <a:schemeClr val="bg1"/>
                </a:solidFill>
                <a:latin typeface="Arial"/>
                <a:cs typeface="Arial"/>
              </a:rPr>
              <a:t> </a:t>
            </a:r>
            <a:r>
              <a:rPr lang="en-US" sz="2000" dirty="0" err="1" smtClean="0">
                <a:solidFill>
                  <a:schemeClr val="bg1"/>
                </a:solidFill>
                <a:latin typeface="Arial"/>
                <a:cs typeface="Arial"/>
              </a:rPr>
              <a:t>manipular</a:t>
            </a:r>
            <a:r>
              <a:rPr lang="en-US" sz="2000" dirty="0" smtClean="0">
                <a:solidFill>
                  <a:schemeClr val="bg1"/>
                </a:solidFill>
                <a:latin typeface="Arial"/>
                <a:cs typeface="Arial"/>
              </a:rPr>
              <a:t> </a:t>
            </a:r>
            <a:r>
              <a:rPr lang="en-US" sz="2000" dirty="0" err="1" smtClean="0">
                <a:solidFill>
                  <a:schemeClr val="bg1"/>
                </a:solidFill>
                <a:latin typeface="Arial"/>
                <a:cs typeface="Arial"/>
              </a:rPr>
              <a:t>imágenes</a:t>
            </a:r>
            <a:r>
              <a:rPr lang="en-US" sz="2000" dirty="0" smtClean="0">
                <a:solidFill>
                  <a:schemeClr val="bg1"/>
                </a:solidFill>
                <a:latin typeface="Arial"/>
                <a:cs typeface="Arial"/>
              </a:rPr>
              <a:t> en 3D</a:t>
            </a:r>
            <a:endParaRPr lang="en-US" sz="2000" dirty="0">
              <a:solidFill>
                <a:schemeClr val="bg1"/>
              </a:solidFill>
              <a:latin typeface="Arial"/>
              <a:cs typeface="Arial"/>
            </a:endParaRPr>
          </a:p>
        </p:txBody>
      </p:sp>
      <p:pic>
        <p:nvPicPr>
          <p:cNvPr id="6" name="Picture 5"/>
          <p:cNvPicPr>
            <a:picLocks noChangeAspect="1"/>
          </p:cNvPicPr>
          <p:nvPr/>
        </p:nvPicPr>
        <p:blipFill>
          <a:blip r:embed="rId4"/>
          <a:stretch>
            <a:fillRect/>
          </a:stretch>
        </p:blipFill>
        <p:spPr>
          <a:xfrm>
            <a:off x="457200" y="2790494"/>
            <a:ext cx="3543300" cy="2298700"/>
          </a:xfrm>
          <a:prstGeom prst="rect">
            <a:avLst/>
          </a:prstGeom>
        </p:spPr>
      </p:pic>
      <p:sp>
        <p:nvSpPr>
          <p:cNvPr id="8" name="TextBox 7"/>
          <p:cNvSpPr txBox="1"/>
          <p:nvPr/>
        </p:nvSpPr>
        <p:spPr>
          <a:xfrm>
            <a:off x="4603418" y="3481368"/>
            <a:ext cx="4310140" cy="1015663"/>
          </a:xfrm>
          <a:prstGeom prst="rect">
            <a:avLst/>
          </a:prstGeom>
          <a:noFill/>
        </p:spPr>
        <p:txBody>
          <a:bodyPr wrap="square" rtlCol="0">
            <a:spAutoFit/>
          </a:bodyPr>
          <a:lstStyle/>
          <a:p>
            <a:r>
              <a:rPr lang="en-US" sz="2000" b="1" dirty="0" err="1" smtClean="0">
                <a:solidFill>
                  <a:srgbClr val="FFFFFF"/>
                </a:solidFill>
                <a:latin typeface="Arial"/>
                <a:cs typeface="Arial"/>
              </a:rPr>
              <a:t>Dinámica</a:t>
            </a:r>
            <a:r>
              <a:rPr lang="en-US" sz="2000" b="1" dirty="0" smtClean="0">
                <a:solidFill>
                  <a:srgbClr val="FFFFFF"/>
                </a:solidFill>
                <a:latin typeface="Arial"/>
                <a:cs typeface="Arial"/>
              </a:rPr>
              <a:t> de </a:t>
            </a:r>
            <a:r>
              <a:rPr lang="en-US" sz="2000" b="1" dirty="0" err="1" smtClean="0">
                <a:solidFill>
                  <a:srgbClr val="FFFFFF"/>
                </a:solidFill>
                <a:latin typeface="Arial"/>
                <a:cs typeface="Arial"/>
              </a:rPr>
              <a:t>fluídos</a:t>
            </a:r>
            <a:r>
              <a:rPr lang="en-US" sz="2000" dirty="0" smtClean="0">
                <a:solidFill>
                  <a:srgbClr val="FFFFFF"/>
                </a:solidFill>
                <a:latin typeface="Arial"/>
                <a:cs typeface="Arial"/>
              </a:rPr>
              <a:t>, </a:t>
            </a:r>
            <a:r>
              <a:rPr lang="en-US" sz="2000" dirty="0" err="1" smtClean="0">
                <a:solidFill>
                  <a:srgbClr val="FFFFFF"/>
                </a:solidFill>
                <a:latin typeface="Arial"/>
                <a:cs typeface="Arial"/>
              </a:rPr>
              <a:t>utiliza</a:t>
            </a:r>
            <a:r>
              <a:rPr lang="en-US" sz="2000" dirty="0" smtClean="0">
                <a:solidFill>
                  <a:srgbClr val="FFFFFF"/>
                </a:solidFill>
                <a:latin typeface="Arial"/>
                <a:cs typeface="Arial"/>
              </a:rPr>
              <a:t> software </a:t>
            </a:r>
            <a:r>
              <a:rPr lang="en-US" sz="2000" dirty="0" err="1" smtClean="0">
                <a:solidFill>
                  <a:srgbClr val="FFFFFF"/>
                </a:solidFill>
                <a:latin typeface="Arial"/>
                <a:cs typeface="Arial"/>
              </a:rPr>
              <a:t>sofisticado</a:t>
            </a:r>
            <a:r>
              <a:rPr lang="en-US" sz="2000" dirty="0" smtClean="0">
                <a:solidFill>
                  <a:srgbClr val="FFFFFF"/>
                </a:solidFill>
                <a:latin typeface="Arial"/>
                <a:cs typeface="Arial"/>
              </a:rPr>
              <a:t> </a:t>
            </a:r>
            <a:r>
              <a:rPr lang="en-US" sz="2000" dirty="0" err="1" smtClean="0">
                <a:solidFill>
                  <a:srgbClr val="FFFFFF"/>
                </a:solidFill>
                <a:latin typeface="Arial"/>
                <a:cs typeface="Arial"/>
              </a:rPr>
              <a:t>que</a:t>
            </a:r>
            <a:r>
              <a:rPr lang="en-US" sz="2000" dirty="0" smtClean="0">
                <a:solidFill>
                  <a:srgbClr val="FFFFFF"/>
                </a:solidFill>
                <a:latin typeface="Arial"/>
                <a:cs typeface="Arial"/>
              </a:rPr>
              <a:t> </a:t>
            </a:r>
            <a:r>
              <a:rPr lang="en-US" sz="2000" dirty="0" err="1" smtClean="0">
                <a:solidFill>
                  <a:srgbClr val="FFFFFF"/>
                </a:solidFill>
                <a:latin typeface="Arial"/>
                <a:cs typeface="Arial"/>
              </a:rPr>
              <a:t>requiere</a:t>
            </a:r>
            <a:r>
              <a:rPr lang="en-US" sz="2000" dirty="0" smtClean="0">
                <a:solidFill>
                  <a:srgbClr val="FFFFFF"/>
                </a:solidFill>
                <a:latin typeface="Arial"/>
                <a:cs typeface="Arial"/>
              </a:rPr>
              <a:t> alto </a:t>
            </a:r>
            <a:r>
              <a:rPr lang="en-US" sz="2000" dirty="0" err="1" smtClean="0">
                <a:solidFill>
                  <a:srgbClr val="FFFFFF"/>
                </a:solidFill>
                <a:latin typeface="Arial"/>
                <a:cs typeface="Arial"/>
              </a:rPr>
              <a:t>poder</a:t>
            </a:r>
            <a:r>
              <a:rPr lang="en-US" sz="2000" dirty="0" smtClean="0">
                <a:solidFill>
                  <a:srgbClr val="FFFFFF"/>
                </a:solidFill>
                <a:latin typeface="Arial"/>
                <a:cs typeface="Arial"/>
              </a:rPr>
              <a:t> </a:t>
            </a:r>
            <a:r>
              <a:rPr lang="en-US" sz="2000" dirty="0" err="1" smtClean="0">
                <a:solidFill>
                  <a:srgbClr val="FFFFFF"/>
                </a:solidFill>
                <a:latin typeface="Arial"/>
                <a:cs typeface="Arial"/>
              </a:rPr>
              <a:t>computacional</a:t>
            </a:r>
            <a:endParaRPr lang="en-US" sz="2000" dirty="0">
              <a:solidFill>
                <a:srgbClr val="FFFFFF"/>
              </a:solidFill>
              <a:latin typeface="Arial"/>
              <a:cs typeface="Arial"/>
            </a:endParaRPr>
          </a:p>
        </p:txBody>
      </p:sp>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03418" y="4786212"/>
            <a:ext cx="3928476" cy="2027817"/>
          </a:xfrm>
          <a:prstGeom prst="rect">
            <a:avLst/>
          </a:prstGeom>
        </p:spPr>
      </p:pic>
      <p:sp>
        <p:nvSpPr>
          <p:cNvPr id="13" name="TextBox 12"/>
          <p:cNvSpPr txBox="1"/>
          <p:nvPr/>
        </p:nvSpPr>
        <p:spPr>
          <a:xfrm>
            <a:off x="400049" y="5512548"/>
            <a:ext cx="4349887" cy="1015663"/>
          </a:xfrm>
          <a:prstGeom prst="rect">
            <a:avLst/>
          </a:prstGeom>
          <a:noFill/>
        </p:spPr>
        <p:txBody>
          <a:bodyPr wrap="square" rtlCol="0">
            <a:spAutoFit/>
          </a:bodyPr>
          <a:lstStyle/>
          <a:p>
            <a:r>
              <a:rPr lang="en-US" sz="2000" b="1" dirty="0" err="1" smtClean="0">
                <a:solidFill>
                  <a:srgbClr val="FFFFFF"/>
                </a:solidFill>
                <a:latin typeface="Arial"/>
                <a:cs typeface="Arial"/>
              </a:rPr>
              <a:t>Dinámica</a:t>
            </a:r>
            <a:r>
              <a:rPr lang="en-US" sz="2000" b="1" dirty="0" smtClean="0">
                <a:solidFill>
                  <a:srgbClr val="FFFFFF"/>
                </a:solidFill>
                <a:latin typeface="Arial"/>
                <a:cs typeface="Arial"/>
              </a:rPr>
              <a:t> molecular</a:t>
            </a:r>
            <a:r>
              <a:rPr lang="en-US" sz="2000" dirty="0" smtClean="0">
                <a:solidFill>
                  <a:srgbClr val="FFFFFF"/>
                </a:solidFill>
                <a:latin typeface="Arial"/>
                <a:cs typeface="Arial"/>
              </a:rPr>
              <a:t>, </a:t>
            </a:r>
            <a:r>
              <a:rPr lang="en-US" sz="2000" dirty="0" err="1" smtClean="0">
                <a:solidFill>
                  <a:srgbClr val="FFFFFF"/>
                </a:solidFill>
                <a:latin typeface="Arial"/>
                <a:cs typeface="Arial"/>
              </a:rPr>
              <a:t>para</a:t>
            </a:r>
            <a:r>
              <a:rPr lang="en-US" sz="2000" dirty="0" smtClean="0">
                <a:solidFill>
                  <a:srgbClr val="FFFFFF"/>
                </a:solidFill>
                <a:latin typeface="Arial"/>
                <a:cs typeface="Arial"/>
              </a:rPr>
              <a:t> </a:t>
            </a:r>
            <a:r>
              <a:rPr lang="en-US" sz="2000" dirty="0" err="1" smtClean="0">
                <a:solidFill>
                  <a:srgbClr val="FFFFFF"/>
                </a:solidFill>
                <a:latin typeface="Arial"/>
                <a:cs typeface="Arial"/>
              </a:rPr>
              <a:t>mejorar</a:t>
            </a:r>
            <a:r>
              <a:rPr lang="en-US" sz="2000" dirty="0" smtClean="0">
                <a:solidFill>
                  <a:srgbClr val="FFFFFF"/>
                </a:solidFill>
                <a:latin typeface="Arial"/>
                <a:cs typeface="Arial"/>
              </a:rPr>
              <a:t> </a:t>
            </a:r>
            <a:r>
              <a:rPr lang="en-US" sz="2000" dirty="0" err="1" smtClean="0">
                <a:solidFill>
                  <a:srgbClr val="FFFFFF"/>
                </a:solidFill>
                <a:latin typeface="Arial"/>
                <a:cs typeface="Arial"/>
              </a:rPr>
              <a:t>productos</a:t>
            </a:r>
            <a:r>
              <a:rPr lang="en-US" sz="2000" dirty="0" smtClean="0">
                <a:solidFill>
                  <a:srgbClr val="FFFFFF"/>
                </a:solidFill>
                <a:latin typeface="Arial"/>
                <a:cs typeface="Arial"/>
              </a:rPr>
              <a:t> </a:t>
            </a:r>
            <a:r>
              <a:rPr lang="en-US" sz="2000" dirty="0" err="1" smtClean="0">
                <a:solidFill>
                  <a:srgbClr val="FFFFFF"/>
                </a:solidFill>
                <a:latin typeface="Arial"/>
                <a:cs typeface="Arial"/>
              </a:rPr>
              <a:t>que</a:t>
            </a:r>
            <a:r>
              <a:rPr lang="en-US" sz="2000" dirty="0" smtClean="0">
                <a:solidFill>
                  <a:srgbClr val="FFFFFF"/>
                </a:solidFill>
                <a:latin typeface="Arial"/>
                <a:cs typeface="Arial"/>
              </a:rPr>
              <a:t> no </a:t>
            </a:r>
            <a:r>
              <a:rPr lang="en-US" sz="2000" dirty="0" err="1" smtClean="0">
                <a:solidFill>
                  <a:srgbClr val="FFFFFF"/>
                </a:solidFill>
                <a:latin typeface="Arial"/>
                <a:cs typeface="Arial"/>
              </a:rPr>
              <a:t>afecten</a:t>
            </a:r>
            <a:r>
              <a:rPr lang="en-US" sz="2000" dirty="0" smtClean="0">
                <a:solidFill>
                  <a:srgbClr val="FFFFFF"/>
                </a:solidFill>
                <a:latin typeface="Arial"/>
                <a:cs typeface="Arial"/>
              </a:rPr>
              <a:t> el </a:t>
            </a:r>
            <a:r>
              <a:rPr lang="en-US" sz="2000" dirty="0" err="1" smtClean="0">
                <a:solidFill>
                  <a:srgbClr val="FFFFFF"/>
                </a:solidFill>
                <a:latin typeface="Arial"/>
                <a:cs typeface="Arial"/>
              </a:rPr>
              <a:t>medio</a:t>
            </a:r>
            <a:r>
              <a:rPr lang="en-US" sz="2000" dirty="0" smtClean="0">
                <a:solidFill>
                  <a:srgbClr val="FFFFFF"/>
                </a:solidFill>
                <a:latin typeface="Arial"/>
                <a:cs typeface="Arial"/>
              </a:rPr>
              <a:t> </a:t>
            </a:r>
            <a:r>
              <a:rPr lang="en-US" sz="2000" dirty="0" err="1" smtClean="0">
                <a:solidFill>
                  <a:srgbClr val="FFFFFF"/>
                </a:solidFill>
                <a:latin typeface="Arial"/>
                <a:cs typeface="Arial"/>
              </a:rPr>
              <a:t>ambiente</a:t>
            </a:r>
            <a:endParaRPr lang="en-US" sz="2000" dirty="0">
              <a:solidFill>
                <a:srgbClr val="FFFFFF"/>
              </a:solidFill>
              <a:latin typeface="Arial"/>
              <a:cs typeface="Arial"/>
            </a:endParaRPr>
          </a:p>
        </p:txBody>
      </p:sp>
      <p:sp>
        <p:nvSpPr>
          <p:cNvPr id="14" name="Line 1"/>
          <p:cNvSpPr>
            <a:spLocks noChangeShapeType="1"/>
          </p:cNvSpPr>
          <p:nvPr/>
        </p:nvSpPr>
        <p:spPr bwMode="auto">
          <a:xfrm>
            <a:off x="323850" y="549275"/>
            <a:ext cx="8351838" cy="1588"/>
          </a:xfrm>
          <a:prstGeom prst="line">
            <a:avLst/>
          </a:prstGeom>
          <a:noFill/>
          <a:ln w="3175" cmpd="sng">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5" name="TextBox 14"/>
          <p:cNvSpPr txBox="1"/>
          <p:nvPr/>
        </p:nvSpPr>
        <p:spPr>
          <a:xfrm>
            <a:off x="457200" y="76200"/>
            <a:ext cx="2329058" cy="400110"/>
          </a:xfrm>
          <a:prstGeom prst="rect">
            <a:avLst/>
          </a:prstGeom>
          <a:noFill/>
        </p:spPr>
        <p:txBody>
          <a:bodyPr wrap="none">
            <a:spAutoFit/>
          </a:bodyPr>
          <a:lstStyle/>
          <a:p>
            <a:pPr>
              <a:defRPr/>
            </a:pPr>
            <a:r>
              <a:rPr lang="en-US" sz="2000" dirty="0" err="1">
                <a:solidFill>
                  <a:srgbClr val="FFFFFF"/>
                </a:solidFill>
              </a:rPr>
              <a:t>Algoritmos</a:t>
            </a:r>
            <a:r>
              <a:rPr lang="en-US" sz="2000" dirty="0">
                <a:solidFill>
                  <a:srgbClr val="FFFFFF"/>
                </a:solidFill>
              </a:rPr>
              <a:t> </a:t>
            </a:r>
            <a:r>
              <a:rPr lang="en-US" sz="2000" dirty="0" err="1">
                <a:solidFill>
                  <a:srgbClr val="FFFFFF"/>
                </a:solidFill>
              </a:rPr>
              <a:t>Paralelos</a:t>
            </a:r>
            <a:endParaRPr lang="en-US" sz="2000" dirty="0">
              <a:solidFill>
                <a:srgbClr val="FFFFFF"/>
              </a:solidFill>
            </a:endParaRPr>
          </a:p>
        </p:txBody>
      </p:sp>
    </p:spTree>
    <p:extLst>
      <p:ext uri="{BB962C8B-B14F-4D97-AF65-F5344CB8AC3E}">
        <p14:creationId xmlns:p14="http://schemas.microsoft.com/office/powerpoint/2010/main" val="381957691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609600" y="1411288"/>
            <a:ext cx="3429000" cy="3600986"/>
          </a:xfrm>
          <a:prstGeom prst="rect">
            <a:avLst/>
          </a:prstGeom>
          <a:noFill/>
        </p:spPr>
        <p:txBody>
          <a:bodyPr>
            <a:spAutoFit/>
          </a:bodyPr>
          <a:lstStyle/>
          <a:p>
            <a:pPr>
              <a:defRPr/>
            </a:pPr>
            <a:r>
              <a:rPr lang="en-US" sz="2800" dirty="0" err="1">
                <a:solidFill>
                  <a:srgbClr val="FF0000"/>
                </a:solidFill>
                <a:latin typeface="Arial"/>
                <a:cs typeface="Arial"/>
              </a:rPr>
              <a:t>Astrofísica</a:t>
            </a:r>
            <a:r>
              <a:rPr lang="en-US" sz="2800" dirty="0">
                <a:solidFill>
                  <a:srgbClr val="FF0000"/>
                </a:solidFill>
                <a:latin typeface="Arial"/>
                <a:cs typeface="Arial"/>
              </a:rPr>
              <a:t>: </a:t>
            </a:r>
          </a:p>
          <a:p>
            <a:pPr>
              <a:defRPr/>
            </a:pPr>
            <a:r>
              <a:rPr lang="en-US" sz="2000" dirty="0" err="1">
                <a:solidFill>
                  <a:srgbClr val="FFFFFF"/>
                </a:solidFill>
                <a:latin typeface="Arial"/>
                <a:cs typeface="Arial"/>
              </a:rPr>
              <a:t>Movimiento</a:t>
            </a:r>
            <a:r>
              <a:rPr lang="en-US" sz="2000" dirty="0">
                <a:solidFill>
                  <a:srgbClr val="FFFFFF"/>
                </a:solidFill>
                <a:latin typeface="Arial"/>
                <a:cs typeface="Arial"/>
              </a:rPr>
              <a:t> de N </a:t>
            </a:r>
            <a:r>
              <a:rPr lang="en-US" sz="2000" dirty="0" err="1">
                <a:solidFill>
                  <a:srgbClr val="FFFFFF"/>
                </a:solidFill>
                <a:latin typeface="Arial"/>
                <a:cs typeface="Arial"/>
              </a:rPr>
              <a:t>cuerpos</a:t>
            </a:r>
            <a:r>
              <a:rPr lang="en-US" sz="2000" dirty="0">
                <a:solidFill>
                  <a:srgbClr val="FFFFFF"/>
                </a:solidFill>
                <a:latin typeface="Arial"/>
                <a:cs typeface="Arial"/>
              </a:rPr>
              <a:t> </a:t>
            </a:r>
            <a:r>
              <a:rPr lang="en-US" sz="2000" dirty="0" err="1">
                <a:solidFill>
                  <a:srgbClr val="FFFFFF"/>
                </a:solidFill>
                <a:latin typeface="Arial"/>
                <a:cs typeface="Arial"/>
              </a:rPr>
              <a:t>bajo</a:t>
            </a:r>
            <a:r>
              <a:rPr lang="en-US" sz="2000" dirty="0">
                <a:solidFill>
                  <a:srgbClr val="FFFFFF"/>
                </a:solidFill>
                <a:latin typeface="Arial"/>
                <a:cs typeface="Arial"/>
              </a:rPr>
              <a:t> la </a:t>
            </a:r>
            <a:r>
              <a:rPr lang="en-US" sz="2000" dirty="0" err="1">
                <a:solidFill>
                  <a:srgbClr val="FFFFFF"/>
                </a:solidFill>
                <a:latin typeface="Arial"/>
                <a:cs typeface="Arial"/>
              </a:rPr>
              <a:t>influencia</a:t>
            </a:r>
            <a:r>
              <a:rPr lang="en-US" sz="2000" dirty="0">
                <a:solidFill>
                  <a:srgbClr val="FFFFFF"/>
                </a:solidFill>
                <a:latin typeface="Arial"/>
                <a:cs typeface="Arial"/>
              </a:rPr>
              <a:t> de </a:t>
            </a:r>
            <a:r>
              <a:rPr lang="en-US" sz="2000" dirty="0" err="1">
                <a:solidFill>
                  <a:srgbClr val="FFFFFF"/>
                </a:solidFill>
                <a:latin typeface="Arial"/>
                <a:cs typeface="Arial"/>
              </a:rPr>
              <a:t>fuerzas</a:t>
            </a:r>
            <a:r>
              <a:rPr lang="en-US" sz="2000" dirty="0">
                <a:solidFill>
                  <a:srgbClr val="FFFFFF"/>
                </a:solidFill>
                <a:latin typeface="Arial"/>
                <a:cs typeface="Arial"/>
              </a:rPr>
              <a:t> de Newton. </a:t>
            </a:r>
            <a:r>
              <a:rPr lang="en-US" sz="2000" dirty="0" err="1">
                <a:solidFill>
                  <a:srgbClr val="FFFFFF"/>
                </a:solidFill>
                <a:latin typeface="Arial"/>
                <a:cs typeface="Arial"/>
              </a:rPr>
              <a:t>Física</a:t>
            </a:r>
            <a:r>
              <a:rPr lang="en-US" sz="2000" dirty="0">
                <a:solidFill>
                  <a:srgbClr val="FFFFFF"/>
                </a:solidFill>
                <a:latin typeface="Arial"/>
                <a:cs typeface="Arial"/>
              </a:rPr>
              <a:t> a </a:t>
            </a:r>
            <a:r>
              <a:rPr lang="en-US" sz="2000" dirty="0" err="1">
                <a:solidFill>
                  <a:srgbClr val="FFFFFF"/>
                </a:solidFill>
                <a:latin typeface="Arial"/>
                <a:cs typeface="Arial"/>
              </a:rPr>
              <a:t>escalas</a:t>
            </a:r>
            <a:r>
              <a:rPr lang="en-US" sz="2000" dirty="0">
                <a:solidFill>
                  <a:srgbClr val="FFFFFF"/>
                </a:solidFill>
                <a:latin typeface="Arial"/>
                <a:cs typeface="Arial"/>
              </a:rPr>
              <a:t> </a:t>
            </a:r>
            <a:r>
              <a:rPr lang="en-US" sz="2000" dirty="0" err="1">
                <a:solidFill>
                  <a:srgbClr val="FFFFFF"/>
                </a:solidFill>
                <a:latin typeface="Arial"/>
                <a:cs typeface="Arial"/>
              </a:rPr>
              <a:t>largas</a:t>
            </a:r>
            <a:r>
              <a:rPr lang="en-US" sz="2000" dirty="0">
                <a:solidFill>
                  <a:srgbClr val="FFFFFF"/>
                </a:solidFill>
                <a:latin typeface="Arial"/>
                <a:cs typeface="Arial"/>
              </a:rPr>
              <a:t>.</a:t>
            </a:r>
          </a:p>
          <a:p>
            <a:pPr>
              <a:defRPr/>
            </a:pPr>
            <a:endParaRPr lang="en-US" sz="2000" dirty="0">
              <a:solidFill>
                <a:srgbClr val="000000"/>
              </a:solidFill>
              <a:latin typeface="Arial"/>
              <a:cs typeface="Arial"/>
            </a:endParaRPr>
          </a:p>
          <a:p>
            <a:pPr marL="342900" indent="-342900">
              <a:buFont typeface="Arial"/>
              <a:buChar char="•"/>
              <a:defRPr/>
            </a:pPr>
            <a:r>
              <a:rPr lang="en-US" sz="2000" dirty="0" err="1">
                <a:solidFill>
                  <a:srgbClr val="FFFFFF"/>
                </a:solidFill>
                <a:latin typeface="Arial"/>
                <a:cs typeface="Arial"/>
              </a:rPr>
              <a:t>Cosmología</a:t>
            </a:r>
            <a:r>
              <a:rPr lang="en-US" sz="2000" dirty="0">
                <a:solidFill>
                  <a:srgbClr val="FFFFFF"/>
                </a:solidFill>
                <a:latin typeface="Arial"/>
                <a:cs typeface="Arial"/>
              </a:rPr>
              <a:t> (10</a:t>
            </a:r>
            <a:r>
              <a:rPr lang="en-US" sz="2000" baseline="30000" dirty="0">
                <a:solidFill>
                  <a:srgbClr val="FFFFFF"/>
                </a:solidFill>
                <a:latin typeface="Arial"/>
                <a:cs typeface="Arial"/>
              </a:rPr>
              <a:t>10</a:t>
            </a:r>
            <a:r>
              <a:rPr lang="en-US" sz="2000" dirty="0">
                <a:solidFill>
                  <a:srgbClr val="FFFFFF"/>
                </a:solidFill>
                <a:latin typeface="Arial"/>
                <a:cs typeface="Arial"/>
              </a:rPr>
              <a:t> </a:t>
            </a:r>
            <a:r>
              <a:rPr lang="en-US" sz="2000" dirty="0" err="1">
                <a:solidFill>
                  <a:srgbClr val="FFFFFF"/>
                </a:solidFill>
                <a:latin typeface="Arial"/>
                <a:cs typeface="Arial"/>
              </a:rPr>
              <a:t>cuerpos</a:t>
            </a:r>
            <a:r>
              <a:rPr lang="en-US" sz="2000" dirty="0">
                <a:solidFill>
                  <a:srgbClr val="FFFFFF"/>
                </a:solidFill>
                <a:latin typeface="Arial"/>
                <a:cs typeface="Arial"/>
              </a:rPr>
              <a:t>)</a:t>
            </a:r>
          </a:p>
          <a:p>
            <a:pPr>
              <a:defRPr/>
            </a:pPr>
            <a:endParaRPr lang="en-US" sz="2000" dirty="0">
              <a:solidFill>
                <a:srgbClr val="000000"/>
              </a:solidFill>
              <a:latin typeface="Arial"/>
              <a:cs typeface="Arial"/>
            </a:endParaRPr>
          </a:p>
          <a:p>
            <a:pPr>
              <a:defRPr/>
            </a:pPr>
            <a:r>
              <a:rPr lang="en-US" sz="2000" dirty="0" err="1">
                <a:solidFill>
                  <a:srgbClr val="FFFFFF"/>
                </a:solidFill>
                <a:latin typeface="Arial"/>
                <a:cs typeface="Arial"/>
              </a:rPr>
              <a:t>Millenium</a:t>
            </a:r>
            <a:r>
              <a:rPr lang="en-US" sz="2000" dirty="0">
                <a:solidFill>
                  <a:srgbClr val="FFFFFF"/>
                </a:solidFill>
                <a:latin typeface="Arial"/>
                <a:cs typeface="Arial"/>
              </a:rPr>
              <a:t> simulation (10</a:t>
            </a:r>
            <a:r>
              <a:rPr lang="en-US" sz="2000" baseline="30000" dirty="0">
                <a:solidFill>
                  <a:srgbClr val="FFFFFF"/>
                </a:solidFill>
                <a:latin typeface="Arial"/>
                <a:cs typeface="Arial"/>
              </a:rPr>
              <a:t>10</a:t>
            </a:r>
            <a:r>
              <a:rPr lang="en-US" sz="2000" dirty="0">
                <a:solidFill>
                  <a:srgbClr val="FFFFFF"/>
                </a:solidFill>
                <a:latin typeface="Arial"/>
                <a:cs typeface="Arial"/>
              </a:rPr>
              <a:t> </a:t>
            </a:r>
            <a:r>
              <a:rPr lang="en-US" sz="2000" dirty="0" err="1">
                <a:solidFill>
                  <a:srgbClr val="FFFFFF"/>
                </a:solidFill>
                <a:latin typeface="Arial"/>
                <a:cs typeface="Arial"/>
              </a:rPr>
              <a:t>cuerpos</a:t>
            </a:r>
            <a:r>
              <a:rPr lang="en-US" sz="2000" dirty="0">
                <a:solidFill>
                  <a:srgbClr val="FFFFFF"/>
                </a:solidFill>
                <a:latin typeface="Arial"/>
                <a:cs typeface="Arial"/>
              </a:rPr>
              <a:t> en 10</a:t>
            </a:r>
            <a:r>
              <a:rPr lang="en-US" sz="2000" baseline="30000" dirty="0">
                <a:solidFill>
                  <a:srgbClr val="FFFFFF"/>
                </a:solidFill>
                <a:latin typeface="Arial"/>
                <a:cs typeface="Arial"/>
              </a:rPr>
              <a:t>9</a:t>
            </a:r>
            <a:r>
              <a:rPr lang="en-US" sz="2000" dirty="0">
                <a:solidFill>
                  <a:srgbClr val="FFFFFF"/>
                </a:solidFill>
                <a:latin typeface="Arial"/>
                <a:cs typeface="Arial"/>
              </a:rPr>
              <a:t> </a:t>
            </a:r>
            <a:r>
              <a:rPr lang="en-US" sz="2000" dirty="0" err="1">
                <a:solidFill>
                  <a:srgbClr val="FFFFFF"/>
                </a:solidFill>
                <a:latin typeface="Arial"/>
                <a:cs typeface="Arial"/>
              </a:rPr>
              <a:t>años</a:t>
            </a:r>
            <a:r>
              <a:rPr lang="en-US" sz="2000" dirty="0">
                <a:solidFill>
                  <a:srgbClr val="FFFFFF"/>
                </a:solidFill>
                <a:latin typeface="Arial"/>
                <a:cs typeface="Arial"/>
              </a:rPr>
              <a:t> </a:t>
            </a:r>
            <a:r>
              <a:rPr lang="en-US" sz="2000" dirty="0" err="1">
                <a:solidFill>
                  <a:srgbClr val="FFFFFF"/>
                </a:solidFill>
                <a:latin typeface="Arial"/>
                <a:cs typeface="Arial"/>
              </a:rPr>
              <a:t>luz</a:t>
            </a:r>
            <a:r>
              <a:rPr lang="en-US" sz="2000" dirty="0">
                <a:solidFill>
                  <a:srgbClr val="FFFFFF"/>
                </a:solidFill>
                <a:latin typeface="Arial"/>
                <a:cs typeface="Arial"/>
              </a:rPr>
              <a:t>) </a:t>
            </a:r>
          </a:p>
        </p:txBody>
      </p:sp>
      <p:pic>
        <p:nvPicPr>
          <p:cNvPr id="2" name="Picture 1" descr="Springel05.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1741" y="0"/>
            <a:ext cx="4580947" cy="6858000"/>
          </a:xfrm>
          <a:prstGeom prst="rect">
            <a:avLst/>
          </a:prstGeom>
        </p:spPr>
      </p:pic>
      <p:sp>
        <p:nvSpPr>
          <p:cNvPr id="5" name="Text Box 2"/>
          <p:cNvSpPr txBox="1">
            <a:spLocks noChangeArrowheads="1"/>
          </p:cNvSpPr>
          <p:nvPr/>
        </p:nvSpPr>
        <p:spPr bwMode="auto">
          <a:xfrm>
            <a:off x="75386" y="217687"/>
            <a:ext cx="5089570"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marL="571500" indent="-5715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marL="0" indent="0">
              <a:defRPr/>
            </a:pPr>
            <a:r>
              <a:rPr lang="en-US" sz="3600" b="1" dirty="0" err="1" smtClean="0">
                <a:solidFill>
                  <a:srgbClr val="FFFFFF"/>
                </a:solidFill>
                <a:latin typeface="Arial"/>
                <a:cs typeface="Arial"/>
              </a:rPr>
              <a:t>Modelos</a:t>
            </a:r>
            <a:r>
              <a:rPr lang="en-US" sz="3600" b="1" dirty="0" smtClean="0">
                <a:solidFill>
                  <a:srgbClr val="FFFFFF"/>
                </a:solidFill>
                <a:latin typeface="Arial"/>
                <a:cs typeface="Arial"/>
              </a:rPr>
              <a:t> N-</a:t>
            </a:r>
            <a:r>
              <a:rPr lang="en-US" sz="3600" b="1" dirty="0" err="1" smtClean="0">
                <a:solidFill>
                  <a:srgbClr val="FFFFFF"/>
                </a:solidFill>
                <a:latin typeface="Arial"/>
                <a:cs typeface="Arial"/>
              </a:rPr>
              <a:t>cuerpos</a:t>
            </a:r>
            <a:r>
              <a:rPr lang="en-US" sz="3600" b="1" dirty="0" smtClean="0">
                <a:solidFill>
                  <a:srgbClr val="FFFFFF"/>
                </a:solidFill>
                <a:latin typeface="Arial"/>
                <a:cs typeface="Arial"/>
              </a:rPr>
              <a:t>:</a:t>
            </a:r>
          </a:p>
        </p:txBody>
      </p:sp>
    </p:spTree>
    <p:extLst>
      <p:ext uri="{BB962C8B-B14F-4D97-AF65-F5344CB8AC3E}">
        <p14:creationId xmlns:p14="http://schemas.microsoft.com/office/powerpoint/2010/main" val="224438339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3794" name="Picture 2" descr="01-coll-proteinfolding-l.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17800" y="1447800"/>
            <a:ext cx="6426200"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Line 1"/>
          <p:cNvSpPr>
            <a:spLocks noChangeShapeType="1"/>
          </p:cNvSpPr>
          <p:nvPr/>
        </p:nvSpPr>
        <p:spPr bwMode="auto">
          <a:xfrm>
            <a:off x="323850" y="549275"/>
            <a:ext cx="8351838" cy="1588"/>
          </a:xfrm>
          <a:prstGeom prst="line">
            <a:avLst/>
          </a:prstGeom>
          <a:noFill/>
          <a:ln w="38100">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122" name="Text Box 2"/>
          <p:cNvSpPr txBox="1">
            <a:spLocks noChangeArrowheads="1"/>
          </p:cNvSpPr>
          <p:nvPr/>
        </p:nvSpPr>
        <p:spPr bwMode="auto">
          <a:xfrm>
            <a:off x="609600" y="762000"/>
            <a:ext cx="80772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571500" indent="-5715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marL="0" indent="0">
              <a:defRPr/>
            </a:pPr>
            <a:r>
              <a:rPr lang="en-US" sz="3600" b="1" dirty="0" err="1" smtClean="0">
                <a:solidFill>
                  <a:srgbClr val="FFFFFF"/>
                </a:solidFill>
                <a:latin typeface="+mj-lt"/>
              </a:rPr>
              <a:t>Modelos</a:t>
            </a:r>
            <a:r>
              <a:rPr lang="en-US" sz="3600" b="1" dirty="0" smtClean="0">
                <a:solidFill>
                  <a:srgbClr val="FFFFFF"/>
                </a:solidFill>
                <a:latin typeface="+mj-lt"/>
              </a:rPr>
              <a:t> N-</a:t>
            </a:r>
            <a:r>
              <a:rPr lang="en-US" sz="3600" b="1" dirty="0" err="1" smtClean="0">
                <a:solidFill>
                  <a:srgbClr val="FFFFFF"/>
                </a:solidFill>
                <a:latin typeface="+mj-lt"/>
              </a:rPr>
              <a:t>cuerpos</a:t>
            </a:r>
            <a:r>
              <a:rPr lang="en-US" sz="3600" b="1" dirty="0" smtClean="0">
                <a:solidFill>
                  <a:srgbClr val="FFFFFF"/>
                </a:solidFill>
                <a:latin typeface="+mj-lt"/>
              </a:rPr>
              <a:t>:</a:t>
            </a:r>
          </a:p>
        </p:txBody>
      </p:sp>
      <p:sp>
        <p:nvSpPr>
          <p:cNvPr id="7" name="TextBox 6"/>
          <p:cNvSpPr txBox="1"/>
          <p:nvPr/>
        </p:nvSpPr>
        <p:spPr>
          <a:xfrm>
            <a:off x="762000" y="1524000"/>
            <a:ext cx="7467600" cy="1415772"/>
          </a:xfrm>
          <a:prstGeom prst="rect">
            <a:avLst/>
          </a:prstGeom>
          <a:noFill/>
        </p:spPr>
        <p:txBody>
          <a:bodyPr>
            <a:spAutoFit/>
          </a:bodyPr>
          <a:lstStyle/>
          <a:p>
            <a:pPr>
              <a:defRPr/>
            </a:pPr>
            <a:r>
              <a:rPr lang="en-US" sz="3200" dirty="0" err="1">
                <a:solidFill>
                  <a:srgbClr val="FF0000"/>
                </a:solidFill>
                <a:latin typeface="Arial"/>
                <a:cs typeface="Arial"/>
              </a:rPr>
              <a:t>Biologia</a:t>
            </a:r>
            <a:r>
              <a:rPr lang="en-US" sz="3200" dirty="0">
                <a:solidFill>
                  <a:srgbClr val="FF0000"/>
                </a:solidFill>
                <a:latin typeface="Arial"/>
                <a:cs typeface="Arial"/>
              </a:rPr>
              <a:t>/</a:t>
            </a:r>
            <a:r>
              <a:rPr lang="en-US" sz="3200" dirty="0" err="1">
                <a:solidFill>
                  <a:srgbClr val="FF0000"/>
                </a:solidFill>
                <a:latin typeface="Arial"/>
                <a:cs typeface="Arial"/>
              </a:rPr>
              <a:t>Química</a:t>
            </a:r>
            <a:r>
              <a:rPr lang="en-US" sz="3200" dirty="0">
                <a:solidFill>
                  <a:srgbClr val="FF0000"/>
                </a:solidFill>
                <a:latin typeface="Arial"/>
                <a:cs typeface="Arial"/>
              </a:rPr>
              <a:t>: </a:t>
            </a:r>
            <a:r>
              <a:rPr lang="en-US" dirty="0" err="1">
                <a:solidFill>
                  <a:srgbClr val="FFFFFF"/>
                </a:solidFill>
                <a:latin typeface="Arial"/>
                <a:cs typeface="Arial"/>
              </a:rPr>
              <a:t>dinámica</a:t>
            </a:r>
            <a:r>
              <a:rPr lang="en-US" dirty="0">
                <a:solidFill>
                  <a:srgbClr val="FFFFFF"/>
                </a:solidFill>
                <a:latin typeface="Arial"/>
                <a:cs typeface="Arial"/>
              </a:rPr>
              <a:t> molecular</a:t>
            </a:r>
          </a:p>
          <a:p>
            <a:pPr>
              <a:defRPr/>
            </a:pPr>
            <a:r>
              <a:rPr lang="en-US" dirty="0" err="1">
                <a:solidFill>
                  <a:srgbClr val="FFFFFF"/>
                </a:solidFill>
                <a:latin typeface="Arial"/>
                <a:cs typeface="Arial"/>
              </a:rPr>
              <a:t>Fuerzas</a:t>
            </a:r>
            <a:r>
              <a:rPr lang="en-US" dirty="0">
                <a:solidFill>
                  <a:srgbClr val="FFFFFF"/>
                </a:solidFill>
                <a:latin typeface="Arial"/>
                <a:cs typeface="Arial"/>
              </a:rPr>
              <a:t> </a:t>
            </a:r>
            <a:r>
              <a:rPr lang="en-US" dirty="0" err="1">
                <a:solidFill>
                  <a:srgbClr val="FFFFFF"/>
                </a:solidFill>
                <a:latin typeface="Arial"/>
                <a:cs typeface="Arial"/>
              </a:rPr>
              <a:t>electrostáticas</a:t>
            </a:r>
            <a:endParaRPr lang="en-US" dirty="0">
              <a:solidFill>
                <a:srgbClr val="FFFFFF"/>
              </a:solidFill>
              <a:latin typeface="Arial"/>
              <a:cs typeface="Arial"/>
            </a:endParaRPr>
          </a:p>
          <a:p>
            <a:pPr>
              <a:defRPr/>
            </a:pPr>
            <a:r>
              <a:rPr lang="en-US" dirty="0" err="1">
                <a:solidFill>
                  <a:srgbClr val="FFFFFF"/>
                </a:solidFill>
                <a:latin typeface="Arial"/>
                <a:cs typeface="Arial"/>
              </a:rPr>
              <a:t>Plegamiento</a:t>
            </a:r>
            <a:r>
              <a:rPr lang="en-US" dirty="0">
                <a:solidFill>
                  <a:srgbClr val="FFFFFF"/>
                </a:solidFill>
                <a:latin typeface="Arial"/>
                <a:cs typeface="Arial"/>
              </a:rPr>
              <a:t> de </a:t>
            </a:r>
            <a:r>
              <a:rPr lang="en-US" dirty="0" err="1">
                <a:solidFill>
                  <a:srgbClr val="FFFFFF"/>
                </a:solidFill>
                <a:latin typeface="Arial"/>
                <a:cs typeface="Arial"/>
              </a:rPr>
              <a:t>proteínas</a:t>
            </a:r>
            <a:endParaRPr lang="en-US" dirty="0">
              <a:solidFill>
                <a:srgbClr val="FFFFFF"/>
              </a:solidFill>
              <a:latin typeface="Arial"/>
              <a:cs typeface="Arial"/>
            </a:endParaRPr>
          </a:p>
          <a:p>
            <a:pPr>
              <a:defRPr/>
            </a:pPr>
            <a:r>
              <a:rPr lang="en-US" dirty="0">
                <a:solidFill>
                  <a:srgbClr val="FFFFFF"/>
                </a:solidFill>
                <a:latin typeface="Arial"/>
                <a:cs typeface="Arial"/>
              </a:rPr>
              <a:t> (10</a:t>
            </a:r>
            <a:r>
              <a:rPr lang="en-US" baseline="30000" dirty="0">
                <a:solidFill>
                  <a:srgbClr val="FFFFFF"/>
                </a:solidFill>
                <a:latin typeface="Arial"/>
                <a:cs typeface="Arial"/>
              </a:rPr>
              <a:t>6</a:t>
            </a:r>
            <a:r>
              <a:rPr lang="en-US" dirty="0">
                <a:solidFill>
                  <a:srgbClr val="FFFFFF"/>
                </a:solidFill>
                <a:latin typeface="Arial"/>
                <a:cs typeface="Arial"/>
              </a:rPr>
              <a:t> </a:t>
            </a:r>
            <a:r>
              <a:rPr lang="en-US" dirty="0" err="1">
                <a:solidFill>
                  <a:srgbClr val="FFFFFF"/>
                </a:solidFill>
                <a:latin typeface="Arial"/>
                <a:cs typeface="Arial"/>
              </a:rPr>
              <a:t>cuerpos</a:t>
            </a:r>
            <a:r>
              <a:rPr lang="en-US" dirty="0">
                <a:solidFill>
                  <a:srgbClr val="FFFFFF"/>
                </a:solidFill>
                <a:latin typeface="Arial"/>
                <a:cs typeface="Arial"/>
              </a:rPr>
              <a:t>)</a:t>
            </a:r>
          </a:p>
        </p:txBody>
      </p:sp>
      <p:sp>
        <p:nvSpPr>
          <p:cNvPr id="10" name="TextBox 9"/>
          <p:cNvSpPr txBox="1"/>
          <p:nvPr/>
        </p:nvSpPr>
        <p:spPr>
          <a:xfrm>
            <a:off x="457200" y="76200"/>
            <a:ext cx="2329058" cy="400110"/>
          </a:xfrm>
          <a:prstGeom prst="rect">
            <a:avLst/>
          </a:prstGeom>
          <a:noFill/>
        </p:spPr>
        <p:txBody>
          <a:bodyPr wrap="none">
            <a:spAutoFit/>
          </a:bodyPr>
          <a:lstStyle/>
          <a:p>
            <a:pPr>
              <a:defRPr/>
            </a:pPr>
            <a:r>
              <a:rPr lang="en-US" sz="2000" dirty="0" err="1">
                <a:solidFill>
                  <a:schemeClr val="bg1"/>
                </a:solidFill>
              </a:rPr>
              <a:t>Algoritmos</a:t>
            </a:r>
            <a:r>
              <a:rPr lang="en-US" sz="2000" dirty="0">
                <a:solidFill>
                  <a:schemeClr val="bg1"/>
                </a:solidFill>
              </a:rPr>
              <a:t> </a:t>
            </a:r>
            <a:r>
              <a:rPr lang="en-US" sz="2000" dirty="0" err="1">
                <a:solidFill>
                  <a:schemeClr val="bg1"/>
                </a:solidFill>
              </a:rPr>
              <a:t>Paralelos</a:t>
            </a:r>
            <a:endParaRPr lang="en-US" sz="2000" dirty="0">
              <a:solidFill>
                <a:schemeClr val="bg1"/>
              </a:solidFill>
            </a:endParaRPr>
          </a:p>
        </p:txBody>
      </p:sp>
      <p:pic>
        <p:nvPicPr>
          <p:cNvPr id="33799" name="Picture 3" descr="bpti_spline_dense2 copy.gi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1000" y="3200400"/>
            <a:ext cx="3543300"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848768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Line 1"/>
          <p:cNvSpPr>
            <a:spLocks noChangeShapeType="1"/>
          </p:cNvSpPr>
          <p:nvPr/>
        </p:nvSpPr>
        <p:spPr bwMode="auto">
          <a:xfrm>
            <a:off x="323850" y="549275"/>
            <a:ext cx="8351838" cy="1588"/>
          </a:xfrm>
          <a:prstGeom prst="line">
            <a:avLst/>
          </a:prstGeom>
          <a:noFill/>
          <a:ln w="3175" cmpd="sng">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9462" name="Text Box 3"/>
          <p:cNvSpPr txBox="1">
            <a:spLocks noChangeArrowheads="1"/>
          </p:cNvSpPr>
          <p:nvPr/>
        </p:nvSpPr>
        <p:spPr bwMode="auto">
          <a:xfrm>
            <a:off x="400050" y="177800"/>
            <a:ext cx="474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3528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86000"/>
              </a:lnSpc>
              <a:buClrTx/>
              <a:buFontTx/>
              <a:buNone/>
            </a:pPr>
            <a:r>
              <a:rPr lang="en-GB" sz="2000">
                <a:solidFill>
                  <a:srgbClr val="FFFFFF"/>
                </a:solidFill>
              </a:rPr>
              <a:t>Dynamics of growing SMBHs in galaxy cores</a:t>
            </a:r>
          </a:p>
        </p:txBody>
      </p:sp>
      <p:sp>
        <p:nvSpPr>
          <p:cNvPr id="2" name="TextBox 1"/>
          <p:cNvSpPr txBox="1"/>
          <p:nvPr/>
        </p:nvSpPr>
        <p:spPr>
          <a:xfrm>
            <a:off x="457200" y="76200"/>
            <a:ext cx="2329058" cy="400110"/>
          </a:xfrm>
          <a:prstGeom prst="rect">
            <a:avLst/>
          </a:prstGeom>
          <a:noFill/>
        </p:spPr>
        <p:txBody>
          <a:bodyPr wrap="none">
            <a:spAutoFit/>
          </a:bodyPr>
          <a:lstStyle/>
          <a:p>
            <a:pPr>
              <a:defRPr/>
            </a:pPr>
            <a:r>
              <a:rPr lang="en-US" sz="2000" dirty="0" err="1"/>
              <a:t>Algoritmos</a:t>
            </a:r>
            <a:r>
              <a:rPr lang="en-US" sz="2000" dirty="0"/>
              <a:t> </a:t>
            </a:r>
            <a:r>
              <a:rPr lang="en-US" sz="2000" dirty="0" err="1"/>
              <a:t>Paralelos</a:t>
            </a:r>
            <a:endParaRPr lang="en-US" sz="2000" dirty="0">
              <a:solidFill>
                <a:srgbClr val="000000"/>
              </a:solidFill>
              <a:latin typeface="+mn-lt"/>
            </a:endParaRPr>
          </a:p>
        </p:txBody>
      </p:sp>
      <p:sp>
        <p:nvSpPr>
          <p:cNvPr id="3" name="TextBox 2"/>
          <p:cNvSpPr txBox="1"/>
          <p:nvPr/>
        </p:nvSpPr>
        <p:spPr>
          <a:xfrm>
            <a:off x="1360827" y="636469"/>
            <a:ext cx="6089527" cy="584776"/>
          </a:xfrm>
          <a:prstGeom prst="rect">
            <a:avLst/>
          </a:prstGeom>
          <a:noFill/>
        </p:spPr>
        <p:txBody>
          <a:bodyPr wrap="none" rtlCol="0">
            <a:spAutoFit/>
          </a:bodyPr>
          <a:lstStyle/>
          <a:p>
            <a:r>
              <a:rPr lang="en-US" sz="3200" b="1" dirty="0" err="1" smtClean="0"/>
              <a:t>Desarrollo</a:t>
            </a:r>
            <a:r>
              <a:rPr lang="en-US" sz="3200" b="1" dirty="0" smtClean="0"/>
              <a:t> de </a:t>
            </a:r>
            <a:r>
              <a:rPr lang="en-US" sz="3200" b="1" dirty="0" err="1" smtClean="0"/>
              <a:t>Algoritmos</a:t>
            </a:r>
            <a:r>
              <a:rPr lang="en-US" sz="3200" b="1" dirty="0" smtClean="0"/>
              <a:t> </a:t>
            </a:r>
            <a:r>
              <a:rPr lang="en-US" sz="3200" b="1" dirty="0" err="1" smtClean="0"/>
              <a:t>Paralelos</a:t>
            </a:r>
            <a:endParaRPr lang="en-US" sz="3200" b="1" dirty="0"/>
          </a:p>
        </p:txBody>
      </p:sp>
      <p:sp>
        <p:nvSpPr>
          <p:cNvPr id="4" name="Rounded Rectangle 3"/>
          <p:cNvSpPr/>
          <p:nvPr/>
        </p:nvSpPr>
        <p:spPr>
          <a:xfrm>
            <a:off x="1769075" y="1423267"/>
            <a:ext cx="5186262" cy="63496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smtClean="0"/>
              <a:t>SOFTWARE</a:t>
            </a:r>
            <a:endParaRPr lang="en-US" sz="3200" dirty="0"/>
          </a:p>
        </p:txBody>
      </p:sp>
      <p:sp>
        <p:nvSpPr>
          <p:cNvPr id="7" name="Rounded Rectangle 6"/>
          <p:cNvSpPr/>
          <p:nvPr/>
        </p:nvSpPr>
        <p:spPr>
          <a:xfrm>
            <a:off x="1769075" y="2925432"/>
            <a:ext cx="5186262" cy="63496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3200" dirty="0" smtClean="0"/>
              <a:t>TOPOLOGY</a:t>
            </a:r>
            <a:endParaRPr lang="en-US" sz="3200" dirty="0"/>
          </a:p>
        </p:txBody>
      </p:sp>
      <p:sp>
        <p:nvSpPr>
          <p:cNvPr id="8" name="Rounded Rectangle 7"/>
          <p:cNvSpPr/>
          <p:nvPr/>
        </p:nvSpPr>
        <p:spPr>
          <a:xfrm>
            <a:off x="1769075" y="4296945"/>
            <a:ext cx="5186262" cy="63496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t>HARDWARE</a:t>
            </a:r>
            <a:endParaRPr lang="en-US" sz="3200" dirty="0"/>
          </a:p>
        </p:txBody>
      </p:sp>
      <p:sp>
        <p:nvSpPr>
          <p:cNvPr id="5" name="Plus 4"/>
          <p:cNvSpPr/>
          <p:nvPr/>
        </p:nvSpPr>
        <p:spPr>
          <a:xfrm>
            <a:off x="4064000" y="2237390"/>
            <a:ext cx="698500" cy="584200"/>
          </a:xfrm>
          <a:prstGeom prst="mathPlus">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0" name="Plus 9"/>
          <p:cNvSpPr/>
          <p:nvPr/>
        </p:nvSpPr>
        <p:spPr>
          <a:xfrm>
            <a:off x="4013200" y="3611197"/>
            <a:ext cx="698500" cy="584200"/>
          </a:xfrm>
          <a:prstGeom prst="mathPlus">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 name="Equal 5"/>
          <p:cNvSpPr/>
          <p:nvPr/>
        </p:nvSpPr>
        <p:spPr>
          <a:xfrm rot="5400000">
            <a:off x="4055065" y="5038129"/>
            <a:ext cx="749300" cy="685800"/>
          </a:xfrm>
          <a:prstGeom prst="mathEqual">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9" name="Rounded Rectangle 8"/>
          <p:cNvSpPr/>
          <p:nvPr/>
        </p:nvSpPr>
        <p:spPr>
          <a:xfrm>
            <a:off x="1663700" y="5765800"/>
            <a:ext cx="5494554" cy="8001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600" b="1" dirty="0" smtClean="0">
                <a:solidFill>
                  <a:schemeClr val="bg1"/>
                </a:solidFill>
              </a:rPr>
              <a:t>ALGORITMO EFICIENTE</a:t>
            </a:r>
            <a:endParaRPr lang="en-US" sz="3600" b="1" dirty="0">
              <a:solidFill>
                <a:schemeClr val="bg1"/>
              </a:solidFill>
            </a:endParaRPr>
          </a:p>
        </p:txBody>
      </p:sp>
    </p:spTree>
    <p:extLst>
      <p:ext uri="{BB962C8B-B14F-4D97-AF65-F5344CB8AC3E}">
        <p14:creationId xmlns:p14="http://schemas.microsoft.com/office/powerpoint/2010/main" val="156298986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Line 1"/>
          <p:cNvSpPr>
            <a:spLocks noChangeShapeType="1"/>
          </p:cNvSpPr>
          <p:nvPr/>
        </p:nvSpPr>
        <p:spPr bwMode="auto">
          <a:xfrm>
            <a:off x="323850" y="549275"/>
            <a:ext cx="8351838" cy="1588"/>
          </a:xfrm>
          <a:prstGeom prst="line">
            <a:avLst/>
          </a:prstGeom>
          <a:noFill/>
          <a:ln w="3175" cmpd="sng">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9462" name="Text Box 3"/>
          <p:cNvSpPr txBox="1">
            <a:spLocks noChangeArrowheads="1"/>
          </p:cNvSpPr>
          <p:nvPr/>
        </p:nvSpPr>
        <p:spPr bwMode="auto">
          <a:xfrm>
            <a:off x="400050" y="177800"/>
            <a:ext cx="474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3528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86000"/>
              </a:lnSpc>
              <a:buClrTx/>
              <a:buFontTx/>
              <a:buNone/>
            </a:pPr>
            <a:r>
              <a:rPr lang="en-GB" sz="2000">
                <a:solidFill>
                  <a:srgbClr val="FFFFFF"/>
                </a:solidFill>
              </a:rPr>
              <a:t>Dynamics of growing SMBHs in galaxy cores</a:t>
            </a:r>
          </a:p>
        </p:txBody>
      </p:sp>
      <p:sp>
        <p:nvSpPr>
          <p:cNvPr id="2" name="TextBox 1"/>
          <p:cNvSpPr txBox="1"/>
          <p:nvPr/>
        </p:nvSpPr>
        <p:spPr>
          <a:xfrm>
            <a:off x="457200" y="76200"/>
            <a:ext cx="2329058" cy="400110"/>
          </a:xfrm>
          <a:prstGeom prst="rect">
            <a:avLst/>
          </a:prstGeom>
          <a:noFill/>
        </p:spPr>
        <p:txBody>
          <a:bodyPr wrap="none">
            <a:spAutoFit/>
          </a:bodyPr>
          <a:lstStyle/>
          <a:p>
            <a:pPr>
              <a:defRPr/>
            </a:pPr>
            <a:r>
              <a:rPr lang="en-US" sz="2000" dirty="0" err="1"/>
              <a:t>Algoritmos</a:t>
            </a:r>
            <a:r>
              <a:rPr lang="en-US" sz="2000" dirty="0"/>
              <a:t> </a:t>
            </a:r>
            <a:r>
              <a:rPr lang="en-US" sz="2000" dirty="0" err="1"/>
              <a:t>Paralelos</a:t>
            </a:r>
            <a:endParaRPr lang="en-US" sz="2000" dirty="0">
              <a:solidFill>
                <a:srgbClr val="000000"/>
              </a:solidFill>
              <a:latin typeface="+mn-lt"/>
            </a:endParaRPr>
          </a:p>
        </p:txBody>
      </p:sp>
      <p:sp>
        <p:nvSpPr>
          <p:cNvPr id="6" name="TextBox 5"/>
          <p:cNvSpPr txBox="1"/>
          <p:nvPr/>
        </p:nvSpPr>
        <p:spPr>
          <a:xfrm>
            <a:off x="1030941" y="2040152"/>
            <a:ext cx="6421017" cy="3170099"/>
          </a:xfrm>
          <a:prstGeom prst="rect">
            <a:avLst/>
          </a:prstGeom>
          <a:noFill/>
        </p:spPr>
        <p:txBody>
          <a:bodyPr wrap="square" rtlCol="0">
            <a:spAutoFit/>
          </a:bodyPr>
          <a:lstStyle/>
          <a:p>
            <a:r>
              <a:rPr lang="en-US" sz="4000" b="1" dirty="0" smtClean="0"/>
              <a:t>- </a:t>
            </a:r>
            <a:r>
              <a:rPr lang="en-US" sz="4000" b="1" dirty="0" err="1" smtClean="0"/>
              <a:t>Paralelismo</a:t>
            </a:r>
            <a:r>
              <a:rPr lang="en-US" sz="4000" b="1" dirty="0" smtClean="0"/>
              <a:t> del </a:t>
            </a:r>
            <a:r>
              <a:rPr lang="en-US" sz="4000" b="1" dirty="0" err="1" smtClean="0"/>
              <a:t>resultado</a:t>
            </a:r>
            <a:endParaRPr lang="en-US" sz="4000" b="1" dirty="0" smtClean="0"/>
          </a:p>
          <a:p>
            <a:endParaRPr lang="en-US" sz="4000" b="1" dirty="0" smtClean="0"/>
          </a:p>
          <a:p>
            <a:r>
              <a:rPr lang="en-US" sz="4000" b="1" dirty="0" smtClean="0"/>
              <a:t>- </a:t>
            </a:r>
            <a:r>
              <a:rPr lang="en-US" sz="4000" b="1" dirty="0" err="1" smtClean="0"/>
              <a:t>Paralelismo</a:t>
            </a:r>
            <a:r>
              <a:rPr lang="en-US" sz="4000" b="1" dirty="0" smtClean="0"/>
              <a:t> del </a:t>
            </a:r>
            <a:r>
              <a:rPr lang="en-US" sz="4000" b="1" dirty="0" err="1" smtClean="0"/>
              <a:t>Especialista</a:t>
            </a:r>
            <a:endParaRPr lang="en-US" sz="4000" b="1" dirty="0" smtClean="0"/>
          </a:p>
          <a:p>
            <a:endParaRPr lang="en-US" sz="4000" b="1" dirty="0" smtClean="0"/>
          </a:p>
          <a:p>
            <a:r>
              <a:rPr lang="en-US" sz="4000" b="1" dirty="0" smtClean="0"/>
              <a:t>- </a:t>
            </a:r>
            <a:r>
              <a:rPr lang="en-US" sz="4000" b="1" dirty="0" err="1" smtClean="0"/>
              <a:t>Paralelismo</a:t>
            </a:r>
            <a:r>
              <a:rPr lang="en-US" sz="4000" b="1" dirty="0" smtClean="0"/>
              <a:t> de la agenda</a:t>
            </a:r>
            <a:endParaRPr lang="en-US" sz="4000" dirty="0"/>
          </a:p>
        </p:txBody>
      </p:sp>
      <p:sp>
        <p:nvSpPr>
          <p:cNvPr id="8" name="TextBox 7"/>
          <p:cNvSpPr txBox="1"/>
          <p:nvPr/>
        </p:nvSpPr>
        <p:spPr>
          <a:xfrm>
            <a:off x="323850" y="958572"/>
            <a:ext cx="8712442" cy="584776"/>
          </a:xfrm>
          <a:prstGeom prst="rect">
            <a:avLst/>
          </a:prstGeom>
          <a:noFill/>
        </p:spPr>
        <p:txBody>
          <a:bodyPr wrap="none" rtlCol="0">
            <a:spAutoFit/>
          </a:bodyPr>
          <a:lstStyle/>
          <a:p>
            <a:r>
              <a:rPr lang="en-US" sz="3200" b="1" dirty="0" err="1" smtClean="0"/>
              <a:t>Paradigmas</a:t>
            </a:r>
            <a:r>
              <a:rPr lang="en-US" sz="3200" b="1" dirty="0" smtClean="0"/>
              <a:t> </a:t>
            </a:r>
            <a:r>
              <a:rPr lang="en-US" sz="3200" b="1" dirty="0" err="1" smtClean="0"/>
              <a:t>básicos</a:t>
            </a:r>
            <a:r>
              <a:rPr lang="en-US" sz="3200" b="1" dirty="0" smtClean="0"/>
              <a:t> de </a:t>
            </a:r>
            <a:r>
              <a:rPr lang="en-US" sz="3200" b="1" dirty="0" err="1" smtClean="0"/>
              <a:t>paralelismo</a:t>
            </a:r>
            <a:r>
              <a:rPr lang="en-US" sz="3200" b="1" dirty="0" smtClean="0"/>
              <a:t> y </a:t>
            </a:r>
            <a:r>
              <a:rPr lang="en-US" sz="3200" b="1" dirty="0" err="1" smtClean="0"/>
              <a:t>coordinación</a:t>
            </a:r>
            <a:endParaRPr lang="en-US" sz="3200" b="1" dirty="0"/>
          </a:p>
        </p:txBody>
      </p:sp>
    </p:spTree>
    <p:extLst>
      <p:ext uri="{BB962C8B-B14F-4D97-AF65-F5344CB8AC3E}">
        <p14:creationId xmlns:p14="http://schemas.microsoft.com/office/powerpoint/2010/main" val="139905549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p:cNvSpPr txBox="1"/>
          <p:nvPr/>
        </p:nvSpPr>
        <p:spPr>
          <a:xfrm>
            <a:off x="457200" y="76200"/>
            <a:ext cx="2329058" cy="400110"/>
          </a:xfrm>
          <a:prstGeom prst="rect">
            <a:avLst/>
          </a:prstGeom>
          <a:noFill/>
        </p:spPr>
        <p:txBody>
          <a:bodyPr wrap="none">
            <a:spAutoFit/>
          </a:bodyPr>
          <a:lstStyle/>
          <a:p>
            <a:pPr>
              <a:defRPr/>
            </a:pPr>
            <a:r>
              <a:rPr lang="en-US" sz="2000" dirty="0" err="1" smtClean="0">
                <a:solidFill>
                  <a:schemeClr val="bg1"/>
                </a:solidFill>
                <a:latin typeface="+mn-lt"/>
              </a:rPr>
              <a:t>Algoritmos</a:t>
            </a:r>
            <a:r>
              <a:rPr lang="en-US" sz="2000" dirty="0" smtClean="0">
                <a:solidFill>
                  <a:schemeClr val="bg1"/>
                </a:solidFill>
                <a:latin typeface="+mn-lt"/>
              </a:rPr>
              <a:t> </a:t>
            </a:r>
            <a:r>
              <a:rPr lang="en-US" sz="2000" dirty="0" err="1" smtClean="0">
                <a:solidFill>
                  <a:schemeClr val="bg1"/>
                </a:solidFill>
                <a:latin typeface="+mn-lt"/>
              </a:rPr>
              <a:t>Paralelos</a:t>
            </a:r>
            <a:endParaRPr lang="en-US" sz="2000" dirty="0">
              <a:solidFill>
                <a:schemeClr val="bg1"/>
              </a:solidFill>
              <a:latin typeface="+mn-lt"/>
            </a:endParaRPr>
          </a:p>
        </p:txBody>
      </p:sp>
      <p:sp>
        <p:nvSpPr>
          <p:cNvPr id="15" name="Title 1"/>
          <p:cNvSpPr txBox="1">
            <a:spLocks/>
          </p:cNvSpPr>
          <p:nvPr/>
        </p:nvSpPr>
        <p:spPr>
          <a:xfrm>
            <a:off x="685800" y="1780190"/>
            <a:ext cx="7772400" cy="213492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000" b="1" dirty="0" err="1" smtClean="0">
                <a:solidFill>
                  <a:schemeClr val="bg1"/>
                </a:solidFill>
                <a:latin typeface="Arial"/>
                <a:cs typeface="Arial"/>
              </a:rPr>
              <a:t>Algoritmo</a:t>
            </a:r>
            <a:endParaRPr lang="en-US" sz="3200" b="1" dirty="0">
              <a:solidFill>
                <a:schemeClr val="bg1"/>
              </a:solidFill>
              <a:latin typeface="Arial"/>
              <a:cs typeface="Arial"/>
            </a:endParaRPr>
          </a:p>
        </p:txBody>
      </p:sp>
    </p:spTree>
    <p:extLst>
      <p:ext uri="{BB962C8B-B14F-4D97-AF65-F5344CB8AC3E}">
        <p14:creationId xmlns:p14="http://schemas.microsoft.com/office/powerpoint/2010/main" val="38584995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Line 1"/>
          <p:cNvSpPr>
            <a:spLocks noChangeShapeType="1"/>
          </p:cNvSpPr>
          <p:nvPr/>
        </p:nvSpPr>
        <p:spPr bwMode="auto">
          <a:xfrm>
            <a:off x="323850" y="549275"/>
            <a:ext cx="8351838" cy="1588"/>
          </a:xfrm>
          <a:prstGeom prst="line">
            <a:avLst/>
          </a:prstGeom>
          <a:noFill/>
          <a:ln w="3175" cmpd="sng">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9462" name="Text Box 3"/>
          <p:cNvSpPr txBox="1">
            <a:spLocks noChangeArrowheads="1"/>
          </p:cNvSpPr>
          <p:nvPr/>
        </p:nvSpPr>
        <p:spPr bwMode="auto">
          <a:xfrm>
            <a:off x="400050" y="177800"/>
            <a:ext cx="474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3528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86000"/>
              </a:lnSpc>
              <a:buClrTx/>
              <a:buFontTx/>
              <a:buNone/>
            </a:pPr>
            <a:r>
              <a:rPr lang="en-GB" sz="2000">
                <a:solidFill>
                  <a:srgbClr val="FFFFFF"/>
                </a:solidFill>
              </a:rPr>
              <a:t>Dynamics of growing SMBHs in galaxy cores</a:t>
            </a:r>
          </a:p>
        </p:txBody>
      </p:sp>
      <p:sp>
        <p:nvSpPr>
          <p:cNvPr id="2" name="TextBox 1"/>
          <p:cNvSpPr txBox="1"/>
          <p:nvPr/>
        </p:nvSpPr>
        <p:spPr>
          <a:xfrm>
            <a:off x="457200" y="76200"/>
            <a:ext cx="2329058" cy="400110"/>
          </a:xfrm>
          <a:prstGeom prst="rect">
            <a:avLst/>
          </a:prstGeom>
          <a:noFill/>
        </p:spPr>
        <p:txBody>
          <a:bodyPr wrap="none">
            <a:spAutoFit/>
          </a:bodyPr>
          <a:lstStyle/>
          <a:p>
            <a:pPr>
              <a:defRPr/>
            </a:pPr>
            <a:r>
              <a:rPr lang="en-US" sz="2000" dirty="0" err="1"/>
              <a:t>Algoritmos</a:t>
            </a:r>
            <a:r>
              <a:rPr lang="en-US" sz="2000" dirty="0"/>
              <a:t> </a:t>
            </a:r>
            <a:r>
              <a:rPr lang="en-US" sz="2000" dirty="0" err="1"/>
              <a:t>Paralelos</a:t>
            </a:r>
            <a:endParaRPr lang="en-US" sz="2000" dirty="0">
              <a:solidFill>
                <a:srgbClr val="000000"/>
              </a:solidFill>
              <a:latin typeface="+mn-lt"/>
            </a:endParaRPr>
          </a:p>
        </p:txBody>
      </p:sp>
      <p:sp>
        <p:nvSpPr>
          <p:cNvPr id="3" name="TextBox 2"/>
          <p:cNvSpPr txBox="1"/>
          <p:nvPr/>
        </p:nvSpPr>
        <p:spPr>
          <a:xfrm>
            <a:off x="323850" y="550863"/>
            <a:ext cx="5391696" cy="1200329"/>
          </a:xfrm>
          <a:prstGeom prst="rect">
            <a:avLst/>
          </a:prstGeom>
          <a:noFill/>
        </p:spPr>
        <p:txBody>
          <a:bodyPr wrap="none" rtlCol="0">
            <a:spAutoFit/>
          </a:bodyPr>
          <a:lstStyle/>
          <a:p>
            <a:r>
              <a:rPr lang="en-US" sz="3600" b="1" dirty="0" err="1" smtClean="0"/>
              <a:t>Métodos</a:t>
            </a:r>
            <a:r>
              <a:rPr lang="en-US" sz="3600" b="1" dirty="0" smtClean="0"/>
              <a:t> de </a:t>
            </a:r>
            <a:r>
              <a:rPr lang="en-US" sz="3600" b="1" dirty="0" err="1" smtClean="0"/>
              <a:t>Programación</a:t>
            </a:r>
            <a:r>
              <a:rPr lang="en-US" sz="3600" b="1" dirty="0" smtClean="0"/>
              <a:t>,</a:t>
            </a:r>
          </a:p>
          <a:p>
            <a:r>
              <a:rPr lang="en-US" sz="3600" b="1" dirty="0" smtClean="0"/>
              <a:t>Message Passing:</a:t>
            </a:r>
            <a:endParaRPr lang="en-US" sz="3600" b="1" dirty="0"/>
          </a:p>
        </p:txBody>
      </p:sp>
      <p:sp>
        <p:nvSpPr>
          <p:cNvPr id="11" name="TextBox 10"/>
          <p:cNvSpPr txBox="1"/>
          <p:nvPr/>
        </p:nvSpPr>
        <p:spPr>
          <a:xfrm>
            <a:off x="611334" y="2273203"/>
            <a:ext cx="7590118" cy="3416320"/>
          </a:xfrm>
          <a:prstGeom prst="rect">
            <a:avLst/>
          </a:prstGeom>
          <a:noFill/>
        </p:spPr>
        <p:txBody>
          <a:bodyPr wrap="square" rtlCol="0">
            <a:spAutoFit/>
          </a:bodyPr>
          <a:lstStyle/>
          <a:p>
            <a:pPr marL="342900" indent="-342900">
              <a:buFontTx/>
              <a:buChar char="-"/>
            </a:pPr>
            <a:r>
              <a:rPr lang="en-US" sz="2400" dirty="0" err="1" smtClean="0"/>
              <a:t>Comunicación</a:t>
            </a:r>
            <a:r>
              <a:rPr lang="en-US" sz="2400" dirty="0" smtClean="0"/>
              <a:t> (</a:t>
            </a:r>
            <a:r>
              <a:rPr lang="en-US" sz="2400" dirty="0" err="1" smtClean="0"/>
              <a:t>envío</a:t>
            </a:r>
            <a:r>
              <a:rPr lang="en-US" sz="2400" dirty="0" smtClean="0"/>
              <a:t> de </a:t>
            </a:r>
            <a:r>
              <a:rPr lang="en-US" sz="2400" dirty="0" err="1" smtClean="0"/>
              <a:t>mensajes</a:t>
            </a:r>
            <a:r>
              <a:rPr lang="en-US" sz="2400" dirty="0" smtClean="0"/>
              <a:t>) entre </a:t>
            </a:r>
            <a:r>
              <a:rPr lang="en-US" sz="2400" dirty="0" err="1" smtClean="0"/>
              <a:t>procesos</a:t>
            </a:r>
            <a:r>
              <a:rPr lang="en-US" sz="2400" dirty="0" smtClean="0"/>
              <a:t>.</a:t>
            </a:r>
          </a:p>
          <a:p>
            <a:pPr marL="342900" indent="-342900">
              <a:buFontTx/>
              <a:buChar char="-"/>
            </a:pPr>
            <a:r>
              <a:rPr lang="en-US" sz="2400" dirty="0" err="1" smtClean="0"/>
              <a:t>Utilizado</a:t>
            </a:r>
            <a:r>
              <a:rPr lang="en-US" sz="2400" dirty="0" smtClean="0"/>
              <a:t> en </a:t>
            </a:r>
            <a:r>
              <a:rPr lang="en-US" sz="2400" dirty="0" err="1" smtClean="0"/>
              <a:t>programación</a:t>
            </a:r>
            <a:r>
              <a:rPr lang="en-US" sz="2400" dirty="0" smtClean="0"/>
              <a:t> en </a:t>
            </a:r>
            <a:r>
              <a:rPr lang="en-US" sz="2400" dirty="0" err="1" smtClean="0"/>
              <a:t>paralelo</a:t>
            </a:r>
            <a:r>
              <a:rPr lang="en-US" sz="2400" dirty="0" smtClean="0"/>
              <a:t> (MPI) y  </a:t>
            </a:r>
            <a:r>
              <a:rPr lang="en-US" sz="2400" dirty="0" err="1" smtClean="0"/>
              <a:t>orientada</a:t>
            </a:r>
            <a:r>
              <a:rPr lang="en-US" sz="2400" dirty="0" smtClean="0"/>
              <a:t> a </a:t>
            </a:r>
            <a:r>
              <a:rPr lang="en-US" sz="2400" dirty="0" err="1" smtClean="0"/>
              <a:t>objetos</a:t>
            </a:r>
            <a:r>
              <a:rPr lang="en-US" sz="2400" dirty="0"/>
              <a:t> </a:t>
            </a:r>
            <a:r>
              <a:rPr lang="en-US" sz="2400" dirty="0" smtClean="0"/>
              <a:t>(C,C++,Fortran)</a:t>
            </a:r>
            <a:endParaRPr lang="en-US" sz="2400" dirty="0"/>
          </a:p>
          <a:p>
            <a:pPr marL="342900" indent="-342900">
              <a:buFontTx/>
              <a:buChar char="-"/>
            </a:pPr>
            <a:r>
              <a:rPr lang="en-US" sz="2400" dirty="0" smtClean="0"/>
              <a:t>No </a:t>
            </a:r>
            <a:r>
              <a:rPr lang="en-US" sz="2400" dirty="0" err="1" smtClean="0"/>
              <a:t>utiliza</a:t>
            </a:r>
            <a:r>
              <a:rPr lang="en-US" sz="2400" dirty="0" smtClean="0"/>
              <a:t> </a:t>
            </a:r>
            <a:r>
              <a:rPr lang="en-US" sz="2400" dirty="0" err="1" smtClean="0"/>
              <a:t>memoria</a:t>
            </a:r>
            <a:r>
              <a:rPr lang="en-US" sz="2400" dirty="0" smtClean="0"/>
              <a:t> </a:t>
            </a:r>
            <a:r>
              <a:rPr lang="en-US" sz="2400" dirty="0" err="1" smtClean="0"/>
              <a:t>compartida</a:t>
            </a:r>
            <a:r>
              <a:rPr lang="en-US" sz="2400" dirty="0" smtClean="0"/>
              <a:t>, </a:t>
            </a:r>
            <a:r>
              <a:rPr lang="en-US" sz="2400" dirty="0" err="1" smtClean="0"/>
              <a:t>sino</a:t>
            </a:r>
            <a:r>
              <a:rPr lang="en-US" sz="2400" dirty="0" smtClean="0"/>
              <a:t> </a:t>
            </a:r>
            <a:r>
              <a:rPr lang="en-US" sz="2400" dirty="0" err="1" smtClean="0"/>
              <a:t>espacio</a:t>
            </a:r>
            <a:r>
              <a:rPr lang="en-US" sz="2400" dirty="0" smtClean="0"/>
              <a:t> de </a:t>
            </a:r>
            <a:r>
              <a:rPr lang="en-US" sz="2400" dirty="0" err="1" smtClean="0"/>
              <a:t>memoria</a:t>
            </a:r>
            <a:r>
              <a:rPr lang="en-US" sz="2400" dirty="0" smtClean="0"/>
              <a:t> </a:t>
            </a:r>
            <a:r>
              <a:rPr lang="en-US" sz="2400" dirty="0" err="1" smtClean="0"/>
              <a:t>particionado</a:t>
            </a:r>
            <a:r>
              <a:rPr lang="en-US" sz="2400" dirty="0"/>
              <a:t> </a:t>
            </a:r>
            <a:r>
              <a:rPr lang="en-US" sz="2400" dirty="0" smtClean="0"/>
              <a:t>en p </a:t>
            </a:r>
            <a:r>
              <a:rPr lang="en-US" sz="2400" dirty="0" err="1" smtClean="0"/>
              <a:t>nodos</a:t>
            </a:r>
            <a:r>
              <a:rPr lang="en-US" sz="2400" dirty="0" smtClean="0"/>
              <a:t>.</a:t>
            </a:r>
            <a:endParaRPr lang="en-US" sz="2400" dirty="0"/>
          </a:p>
          <a:p>
            <a:pPr marL="342900" indent="-342900">
              <a:buFontTx/>
              <a:buChar char="-"/>
            </a:pPr>
            <a:r>
              <a:rPr lang="en-US" sz="2400" dirty="0" err="1" smtClean="0"/>
              <a:t>Paralelización</a:t>
            </a:r>
            <a:endParaRPr lang="en-US" sz="2400" dirty="0" smtClean="0"/>
          </a:p>
          <a:p>
            <a:r>
              <a:rPr lang="en-US" sz="2400" dirty="0" smtClean="0"/>
              <a:t>  </a:t>
            </a:r>
            <a:r>
              <a:rPr lang="en-US" sz="2400" dirty="0" err="1" smtClean="0"/>
              <a:t>es</a:t>
            </a:r>
            <a:r>
              <a:rPr lang="en-US" sz="2400" dirty="0" smtClean="0"/>
              <a:t> </a:t>
            </a:r>
            <a:r>
              <a:rPr lang="en-US" sz="2400" dirty="0" err="1" smtClean="0"/>
              <a:t>explícita</a:t>
            </a:r>
            <a:r>
              <a:rPr lang="en-US" sz="2400" dirty="0" smtClean="0"/>
              <a:t>.</a:t>
            </a:r>
          </a:p>
          <a:p>
            <a:r>
              <a:rPr lang="en-US" sz="2400" b="1" dirty="0" smtClean="0">
                <a:sym typeface="Wingdings"/>
              </a:rPr>
              <a:t> </a:t>
            </a:r>
            <a:r>
              <a:rPr lang="en-US" sz="2400" b="1" dirty="0" err="1" smtClean="0"/>
              <a:t>Paralelismo</a:t>
            </a:r>
            <a:r>
              <a:rPr lang="en-US" sz="2400" b="1" dirty="0" smtClean="0"/>
              <a:t> del</a:t>
            </a:r>
          </a:p>
          <a:p>
            <a:r>
              <a:rPr lang="en-US" sz="2400" b="1" dirty="0" smtClean="0"/>
              <a:t> </a:t>
            </a:r>
            <a:r>
              <a:rPr lang="en-US" sz="2400" b="1" dirty="0" err="1"/>
              <a:t>Especialista</a:t>
            </a:r>
            <a:endParaRPr lang="en-US" sz="2400" dirty="0"/>
          </a:p>
        </p:txBody>
      </p:sp>
      <p:pic>
        <p:nvPicPr>
          <p:cNvPr id="12" name="Picture 11" descr="figure_2_1.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67360" y="4202385"/>
            <a:ext cx="5076640" cy="2611400"/>
          </a:xfrm>
          <a:prstGeom prst="rect">
            <a:avLst/>
          </a:prstGeom>
        </p:spPr>
      </p:pic>
      <p:sp>
        <p:nvSpPr>
          <p:cNvPr id="4" name="Rectangle 3"/>
          <p:cNvSpPr/>
          <p:nvPr/>
        </p:nvSpPr>
        <p:spPr>
          <a:xfrm>
            <a:off x="4284715" y="1042097"/>
            <a:ext cx="4572000" cy="1231106"/>
          </a:xfrm>
          <a:prstGeom prst="rect">
            <a:avLst/>
          </a:prstGeom>
        </p:spPr>
        <p:txBody>
          <a:bodyPr>
            <a:spAutoFit/>
          </a:bodyPr>
          <a:lstStyle/>
          <a:p>
            <a:r>
              <a:rPr lang="en-US" sz="2000" b="1" dirty="0" err="1"/>
              <a:t>Paralelismo</a:t>
            </a:r>
            <a:r>
              <a:rPr lang="en-US" sz="2000" b="1" dirty="0"/>
              <a:t> del </a:t>
            </a:r>
            <a:r>
              <a:rPr lang="en-US" sz="2000" b="1" dirty="0" err="1"/>
              <a:t>Especialista</a:t>
            </a:r>
            <a:r>
              <a:rPr lang="en-US" sz="2000" b="1" dirty="0"/>
              <a:t>: </a:t>
            </a:r>
            <a:r>
              <a:rPr lang="en-US" dirty="0"/>
              <a:t>se </a:t>
            </a:r>
            <a:r>
              <a:rPr lang="en-US" dirty="0" err="1"/>
              <a:t>paraleliza</a:t>
            </a:r>
            <a:r>
              <a:rPr lang="en-US" dirty="0"/>
              <a:t> la </a:t>
            </a:r>
            <a:r>
              <a:rPr lang="en-US" dirty="0" err="1"/>
              <a:t>tarea</a:t>
            </a:r>
            <a:r>
              <a:rPr lang="en-US" dirty="0"/>
              <a:t> (</a:t>
            </a:r>
            <a:r>
              <a:rPr lang="en-US" dirty="0" err="1"/>
              <a:t>especialidad</a:t>
            </a:r>
            <a:r>
              <a:rPr lang="en-US" dirty="0"/>
              <a:t>) y se </a:t>
            </a:r>
            <a:r>
              <a:rPr lang="en-US" dirty="0" err="1"/>
              <a:t>agrupa</a:t>
            </a:r>
            <a:r>
              <a:rPr lang="en-US" dirty="0"/>
              <a:t> a los </a:t>
            </a:r>
            <a:r>
              <a:rPr lang="en-US" dirty="0" err="1"/>
              <a:t>especialistas</a:t>
            </a:r>
            <a:r>
              <a:rPr lang="en-US" dirty="0"/>
              <a:t> </a:t>
            </a:r>
            <a:r>
              <a:rPr lang="en-US" dirty="0" err="1"/>
              <a:t>conectados</a:t>
            </a:r>
            <a:r>
              <a:rPr lang="en-US" dirty="0"/>
              <a:t> en </a:t>
            </a:r>
            <a:r>
              <a:rPr lang="en-US" dirty="0" err="1"/>
              <a:t>paralelo</a:t>
            </a:r>
            <a:r>
              <a:rPr lang="en-US" dirty="0"/>
              <a:t> en </a:t>
            </a:r>
            <a:r>
              <a:rPr lang="en-US" dirty="0" err="1"/>
              <a:t>una</a:t>
            </a:r>
            <a:r>
              <a:rPr lang="en-US" dirty="0"/>
              <a:t> red </a:t>
            </a:r>
            <a:r>
              <a:rPr lang="en-US" dirty="0" err="1"/>
              <a:t>lógica</a:t>
            </a:r>
            <a:endParaRPr lang="en-US" dirty="0"/>
          </a:p>
        </p:txBody>
      </p:sp>
    </p:spTree>
    <p:extLst>
      <p:ext uri="{BB962C8B-B14F-4D97-AF65-F5344CB8AC3E}">
        <p14:creationId xmlns:p14="http://schemas.microsoft.com/office/powerpoint/2010/main" val="42821393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Line 1"/>
          <p:cNvSpPr>
            <a:spLocks noChangeShapeType="1"/>
          </p:cNvSpPr>
          <p:nvPr/>
        </p:nvSpPr>
        <p:spPr bwMode="auto">
          <a:xfrm>
            <a:off x="323850" y="549275"/>
            <a:ext cx="8351838" cy="1588"/>
          </a:xfrm>
          <a:prstGeom prst="line">
            <a:avLst/>
          </a:prstGeom>
          <a:noFill/>
          <a:ln w="3175" cmpd="sng">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9462" name="Text Box 3"/>
          <p:cNvSpPr txBox="1">
            <a:spLocks noChangeArrowheads="1"/>
          </p:cNvSpPr>
          <p:nvPr/>
        </p:nvSpPr>
        <p:spPr bwMode="auto">
          <a:xfrm>
            <a:off x="400050" y="177800"/>
            <a:ext cx="474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3528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86000"/>
              </a:lnSpc>
              <a:buClrTx/>
              <a:buFontTx/>
              <a:buNone/>
            </a:pPr>
            <a:r>
              <a:rPr lang="en-GB" sz="2000">
                <a:solidFill>
                  <a:srgbClr val="FFFFFF"/>
                </a:solidFill>
              </a:rPr>
              <a:t>Dynamics of growing SMBHs in galaxy cores</a:t>
            </a:r>
          </a:p>
        </p:txBody>
      </p:sp>
      <p:sp>
        <p:nvSpPr>
          <p:cNvPr id="2" name="TextBox 1"/>
          <p:cNvSpPr txBox="1"/>
          <p:nvPr/>
        </p:nvSpPr>
        <p:spPr>
          <a:xfrm>
            <a:off x="457200" y="76200"/>
            <a:ext cx="2329058" cy="400110"/>
          </a:xfrm>
          <a:prstGeom prst="rect">
            <a:avLst/>
          </a:prstGeom>
          <a:noFill/>
        </p:spPr>
        <p:txBody>
          <a:bodyPr wrap="none">
            <a:spAutoFit/>
          </a:bodyPr>
          <a:lstStyle/>
          <a:p>
            <a:pPr>
              <a:defRPr/>
            </a:pPr>
            <a:r>
              <a:rPr lang="en-US" sz="2000" dirty="0" err="1"/>
              <a:t>Algoritmos</a:t>
            </a:r>
            <a:r>
              <a:rPr lang="en-US" sz="2000" dirty="0"/>
              <a:t> </a:t>
            </a:r>
            <a:r>
              <a:rPr lang="en-US" sz="2000" dirty="0" err="1"/>
              <a:t>Paralelos</a:t>
            </a:r>
            <a:endParaRPr lang="en-US" sz="2000" dirty="0">
              <a:solidFill>
                <a:srgbClr val="000000"/>
              </a:solidFill>
              <a:latin typeface="+mn-lt"/>
            </a:endParaRPr>
          </a:p>
        </p:txBody>
      </p:sp>
      <p:sp>
        <p:nvSpPr>
          <p:cNvPr id="3" name="TextBox 2"/>
          <p:cNvSpPr txBox="1"/>
          <p:nvPr/>
        </p:nvSpPr>
        <p:spPr>
          <a:xfrm>
            <a:off x="270481" y="561304"/>
            <a:ext cx="4301519" cy="1077218"/>
          </a:xfrm>
          <a:prstGeom prst="rect">
            <a:avLst/>
          </a:prstGeom>
          <a:noFill/>
        </p:spPr>
        <p:txBody>
          <a:bodyPr wrap="square" rtlCol="0">
            <a:spAutoFit/>
          </a:bodyPr>
          <a:lstStyle/>
          <a:p>
            <a:r>
              <a:rPr lang="en-US" sz="3200" b="1" dirty="0" err="1" smtClean="0"/>
              <a:t>Método</a:t>
            </a:r>
            <a:r>
              <a:rPr lang="en-US" sz="3200" b="1" dirty="0" smtClean="0"/>
              <a:t> de </a:t>
            </a:r>
            <a:r>
              <a:rPr lang="en-US" sz="3200" b="1" dirty="0" err="1" smtClean="0"/>
              <a:t>Estructura</a:t>
            </a:r>
            <a:r>
              <a:rPr lang="en-US" sz="3200" b="1" dirty="0" smtClean="0"/>
              <a:t> de </a:t>
            </a:r>
            <a:r>
              <a:rPr lang="en-US" sz="3200" b="1" dirty="0" err="1"/>
              <a:t>D</a:t>
            </a:r>
            <a:r>
              <a:rPr lang="en-US" sz="3200" b="1" dirty="0" err="1" smtClean="0"/>
              <a:t>atos</a:t>
            </a:r>
            <a:r>
              <a:rPr lang="en-US" sz="3200" b="1" dirty="0" smtClean="0"/>
              <a:t>  </a:t>
            </a:r>
            <a:endParaRPr lang="en-US" sz="3200" b="1" dirty="0"/>
          </a:p>
        </p:txBody>
      </p:sp>
      <p:sp>
        <p:nvSpPr>
          <p:cNvPr id="4" name="TextBox 3"/>
          <p:cNvSpPr txBox="1"/>
          <p:nvPr/>
        </p:nvSpPr>
        <p:spPr>
          <a:xfrm>
            <a:off x="323850" y="1690299"/>
            <a:ext cx="3466600" cy="4893647"/>
          </a:xfrm>
          <a:prstGeom prst="rect">
            <a:avLst/>
          </a:prstGeom>
          <a:noFill/>
        </p:spPr>
        <p:txBody>
          <a:bodyPr wrap="square" rtlCol="0">
            <a:spAutoFit/>
          </a:bodyPr>
          <a:lstStyle/>
          <a:p>
            <a:r>
              <a:rPr lang="en-US" sz="2400" dirty="0" smtClean="0"/>
              <a:t>La </a:t>
            </a:r>
            <a:r>
              <a:rPr lang="en-US" sz="2400" dirty="0" err="1" smtClean="0"/>
              <a:t>estructura</a:t>
            </a:r>
            <a:r>
              <a:rPr lang="en-US" sz="2400" dirty="0" smtClean="0"/>
              <a:t> del </a:t>
            </a:r>
            <a:r>
              <a:rPr lang="en-US" sz="2400" dirty="0" err="1" smtClean="0"/>
              <a:t>resultado</a:t>
            </a:r>
            <a:r>
              <a:rPr lang="en-US" sz="2400" dirty="0" smtClean="0"/>
              <a:t> define el </a:t>
            </a:r>
            <a:r>
              <a:rPr lang="en-US" sz="2400" dirty="0" err="1" smtClean="0"/>
              <a:t>programa</a:t>
            </a:r>
            <a:r>
              <a:rPr lang="en-US" sz="2400" dirty="0" smtClean="0"/>
              <a:t>. </a:t>
            </a:r>
            <a:r>
              <a:rPr lang="en-US" sz="2400" dirty="0" err="1" smtClean="0"/>
              <a:t>Cada</a:t>
            </a:r>
            <a:r>
              <a:rPr lang="en-US" sz="2400" dirty="0" smtClean="0"/>
              <a:t> </a:t>
            </a:r>
            <a:r>
              <a:rPr lang="en-US" sz="2400" dirty="0" err="1" smtClean="0"/>
              <a:t>proceso</a:t>
            </a:r>
            <a:r>
              <a:rPr lang="en-US" sz="2400" dirty="0" smtClean="0"/>
              <a:t> solo </a:t>
            </a:r>
            <a:r>
              <a:rPr lang="en-US" sz="2400" dirty="0" err="1" smtClean="0"/>
              <a:t>es</a:t>
            </a:r>
            <a:r>
              <a:rPr lang="en-US" sz="2400" dirty="0" smtClean="0"/>
              <a:t> </a:t>
            </a:r>
            <a:r>
              <a:rPr lang="en-US" sz="2400" dirty="0" err="1" smtClean="0"/>
              <a:t>responsable</a:t>
            </a:r>
            <a:r>
              <a:rPr lang="en-US" sz="2400" dirty="0" smtClean="0"/>
              <a:t> de </a:t>
            </a:r>
            <a:r>
              <a:rPr lang="en-US" sz="2400" dirty="0" err="1" smtClean="0"/>
              <a:t>una</a:t>
            </a:r>
            <a:r>
              <a:rPr lang="en-US" sz="2400" dirty="0" smtClean="0"/>
              <a:t> </a:t>
            </a:r>
            <a:r>
              <a:rPr lang="en-US" sz="2400" dirty="0" err="1" smtClean="0"/>
              <a:t>tarea</a:t>
            </a:r>
            <a:r>
              <a:rPr lang="en-US" sz="2400" dirty="0" smtClean="0"/>
              <a:t>. La </a:t>
            </a:r>
            <a:r>
              <a:rPr lang="en-US" sz="2400" dirty="0" err="1" smtClean="0"/>
              <a:t>información</a:t>
            </a:r>
            <a:r>
              <a:rPr lang="en-US" sz="2400" dirty="0" smtClean="0"/>
              <a:t> entre los </a:t>
            </a:r>
            <a:r>
              <a:rPr lang="en-US" sz="2400" dirty="0" err="1" smtClean="0"/>
              <a:t>procesos</a:t>
            </a:r>
            <a:r>
              <a:rPr lang="en-US" sz="2400" dirty="0" smtClean="0"/>
              <a:t> no se </a:t>
            </a:r>
            <a:r>
              <a:rPr lang="en-US" sz="2400" dirty="0" err="1" smtClean="0"/>
              <a:t>envía</a:t>
            </a:r>
            <a:r>
              <a:rPr lang="en-US" sz="2400" dirty="0" smtClean="0"/>
              <a:t>, </a:t>
            </a:r>
            <a:r>
              <a:rPr lang="en-US" sz="2400" dirty="0" err="1" smtClean="0"/>
              <a:t>sino</a:t>
            </a:r>
            <a:r>
              <a:rPr lang="en-US" sz="2400" dirty="0" smtClean="0"/>
              <a:t> se lee de la </a:t>
            </a:r>
            <a:r>
              <a:rPr lang="en-US" sz="2400" dirty="0" err="1" smtClean="0"/>
              <a:t>memoria</a:t>
            </a:r>
            <a:r>
              <a:rPr lang="en-US" sz="2400" dirty="0" smtClean="0"/>
              <a:t> </a:t>
            </a:r>
            <a:r>
              <a:rPr lang="en-US" sz="2400" dirty="0" err="1" smtClean="0"/>
              <a:t>compartida</a:t>
            </a:r>
            <a:r>
              <a:rPr lang="en-US" sz="2400" dirty="0" smtClean="0"/>
              <a:t>. </a:t>
            </a:r>
            <a:r>
              <a:rPr lang="en-US" sz="2400" dirty="0" err="1" smtClean="0"/>
              <a:t>Procesos</a:t>
            </a:r>
            <a:r>
              <a:rPr lang="en-US" sz="2400" dirty="0" smtClean="0"/>
              <a:t> y </a:t>
            </a:r>
            <a:r>
              <a:rPr lang="en-US" sz="2400" dirty="0" err="1" smtClean="0"/>
              <a:t>comunicación</a:t>
            </a:r>
            <a:r>
              <a:rPr lang="en-US" sz="2400" dirty="0" smtClean="0"/>
              <a:t> </a:t>
            </a:r>
            <a:r>
              <a:rPr lang="en-US" sz="2400" dirty="0" err="1" smtClean="0"/>
              <a:t>es</a:t>
            </a:r>
            <a:r>
              <a:rPr lang="en-US" sz="2400" dirty="0" smtClean="0"/>
              <a:t> </a:t>
            </a:r>
            <a:r>
              <a:rPr lang="en-US" sz="2400" dirty="0" err="1" smtClean="0"/>
              <a:t>implícita</a:t>
            </a:r>
            <a:endParaRPr lang="en-US" sz="2400" dirty="0" smtClean="0"/>
          </a:p>
          <a:p>
            <a:r>
              <a:rPr lang="en-US" sz="2400" dirty="0" smtClean="0"/>
              <a:t>(</a:t>
            </a:r>
            <a:r>
              <a:rPr lang="en-US" sz="2400" dirty="0" err="1" smtClean="0"/>
              <a:t>OpenMP</a:t>
            </a:r>
            <a:r>
              <a:rPr lang="en-US" sz="2400" dirty="0" smtClean="0"/>
              <a:t>)</a:t>
            </a:r>
          </a:p>
          <a:p>
            <a:r>
              <a:rPr lang="en-US" sz="2400" b="1" dirty="0" smtClean="0">
                <a:sym typeface="Wingdings"/>
              </a:rPr>
              <a:t> </a:t>
            </a:r>
            <a:r>
              <a:rPr lang="en-US" sz="2400" b="1" dirty="0" err="1" smtClean="0"/>
              <a:t>Paralelismo</a:t>
            </a:r>
            <a:r>
              <a:rPr lang="en-US" sz="2400" b="1" dirty="0" smtClean="0"/>
              <a:t> </a:t>
            </a:r>
            <a:r>
              <a:rPr lang="en-US" sz="2400" b="1" dirty="0"/>
              <a:t>del </a:t>
            </a:r>
            <a:r>
              <a:rPr lang="en-US" sz="2400" b="1" dirty="0" err="1"/>
              <a:t>resultado</a:t>
            </a:r>
            <a:endParaRPr lang="en-US" sz="2400" dirty="0"/>
          </a:p>
        </p:txBody>
      </p:sp>
      <p:pic>
        <p:nvPicPr>
          <p:cNvPr id="5" name="Picture 4" descr="figure_2_2.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33800" y="1907234"/>
            <a:ext cx="5410200" cy="4552950"/>
          </a:xfrm>
          <a:prstGeom prst="rect">
            <a:avLst/>
          </a:prstGeom>
        </p:spPr>
      </p:pic>
      <p:sp>
        <p:nvSpPr>
          <p:cNvPr id="6" name="Rectangle 5"/>
          <p:cNvSpPr/>
          <p:nvPr/>
        </p:nvSpPr>
        <p:spPr>
          <a:xfrm>
            <a:off x="4572000" y="736192"/>
            <a:ext cx="4572000" cy="954107"/>
          </a:xfrm>
          <a:prstGeom prst="rect">
            <a:avLst/>
          </a:prstGeom>
        </p:spPr>
        <p:txBody>
          <a:bodyPr>
            <a:spAutoFit/>
          </a:bodyPr>
          <a:lstStyle/>
          <a:p>
            <a:r>
              <a:rPr lang="en-US" sz="2000" b="1" dirty="0" err="1"/>
              <a:t>Paralelismo</a:t>
            </a:r>
            <a:r>
              <a:rPr lang="en-US" sz="2000" b="1" dirty="0"/>
              <a:t> del </a:t>
            </a:r>
            <a:r>
              <a:rPr lang="en-US" sz="2000" b="1" dirty="0" err="1"/>
              <a:t>resultado</a:t>
            </a:r>
            <a:r>
              <a:rPr lang="en-US" sz="2000" b="1" dirty="0"/>
              <a:t>: </a:t>
            </a:r>
            <a:r>
              <a:rPr lang="en-US" dirty="0"/>
              <a:t>se </a:t>
            </a:r>
            <a:r>
              <a:rPr lang="en-US" dirty="0" err="1"/>
              <a:t>construye</a:t>
            </a:r>
            <a:r>
              <a:rPr lang="en-US" dirty="0"/>
              <a:t> </a:t>
            </a:r>
            <a:r>
              <a:rPr lang="en-US" dirty="0" err="1"/>
              <a:t>alrededor</a:t>
            </a:r>
            <a:r>
              <a:rPr lang="en-US" dirty="0"/>
              <a:t> del </a:t>
            </a:r>
            <a:r>
              <a:rPr lang="en-US" dirty="0" err="1"/>
              <a:t>resultado</a:t>
            </a:r>
            <a:r>
              <a:rPr lang="en-US" dirty="0"/>
              <a:t> final, </a:t>
            </a:r>
            <a:r>
              <a:rPr lang="en-US" dirty="0" err="1"/>
              <a:t>procesando</a:t>
            </a:r>
            <a:r>
              <a:rPr lang="en-US" dirty="0"/>
              <a:t> los </a:t>
            </a:r>
            <a:r>
              <a:rPr lang="en-US" dirty="0" err="1"/>
              <a:t>elementos</a:t>
            </a:r>
            <a:r>
              <a:rPr lang="en-US" dirty="0"/>
              <a:t> del </a:t>
            </a:r>
            <a:r>
              <a:rPr lang="en-US" dirty="0" err="1"/>
              <a:t>resultado</a:t>
            </a:r>
            <a:r>
              <a:rPr lang="en-US" dirty="0"/>
              <a:t> </a:t>
            </a:r>
            <a:r>
              <a:rPr lang="en-US" dirty="0" err="1"/>
              <a:t>simultáneamente</a:t>
            </a:r>
            <a:endParaRPr lang="en-US" dirty="0"/>
          </a:p>
        </p:txBody>
      </p:sp>
    </p:spTree>
    <p:extLst>
      <p:ext uri="{BB962C8B-B14F-4D97-AF65-F5344CB8AC3E}">
        <p14:creationId xmlns:p14="http://schemas.microsoft.com/office/powerpoint/2010/main" val="172807345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Line 1"/>
          <p:cNvSpPr>
            <a:spLocks noChangeShapeType="1"/>
          </p:cNvSpPr>
          <p:nvPr/>
        </p:nvSpPr>
        <p:spPr bwMode="auto">
          <a:xfrm>
            <a:off x="323850" y="549275"/>
            <a:ext cx="8351838" cy="1588"/>
          </a:xfrm>
          <a:prstGeom prst="line">
            <a:avLst/>
          </a:prstGeom>
          <a:noFill/>
          <a:ln w="3175" cmpd="sng">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p:nvPr/>
        </p:nvSpPr>
        <p:spPr>
          <a:xfrm>
            <a:off x="457200" y="76200"/>
            <a:ext cx="2329058" cy="400110"/>
          </a:xfrm>
          <a:prstGeom prst="rect">
            <a:avLst/>
          </a:prstGeom>
          <a:noFill/>
        </p:spPr>
        <p:txBody>
          <a:bodyPr wrap="none">
            <a:spAutoFit/>
          </a:bodyPr>
          <a:lstStyle/>
          <a:p>
            <a:pPr>
              <a:defRPr/>
            </a:pPr>
            <a:r>
              <a:rPr lang="en-US" sz="2000" dirty="0" err="1"/>
              <a:t>Algoritmos</a:t>
            </a:r>
            <a:r>
              <a:rPr lang="en-US" sz="2000" dirty="0"/>
              <a:t> </a:t>
            </a:r>
            <a:r>
              <a:rPr lang="en-US" sz="2000" dirty="0" err="1"/>
              <a:t>Paralelos</a:t>
            </a:r>
            <a:endParaRPr lang="en-US" sz="2000" dirty="0">
              <a:solidFill>
                <a:srgbClr val="000000"/>
              </a:solidFill>
              <a:latin typeface="+mn-lt"/>
            </a:endParaRPr>
          </a:p>
        </p:txBody>
      </p:sp>
      <p:sp>
        <p:nvSpPr>
          <p:cNvPr id="3" name="TextBox 2"/>
          <p:cNvSpPr txBox="1"/>
          <p:nvPr/>
        </p:nvSpPr>
        <p:spPr>
          <a:xfrm>
            <a:off x="574570" y="750769"/>
            <a:ext cx="5431695" cy="584776"/>
          </a:xfrm>
          <a:prstGeom prst="rect">
            <a:avLst/>
          </a:prstGeom>
          <a:noFill/>
        </p:spPr>
        <p:txBody>
          <a:bodyPr wrap="none" rtlCol="0">
            <a:spAutoFit/>
          </a:bodyPr>
          <a:lstStyle/>
          <a:p>
            <a:r>
              <a:rPr lang="en-US" sz="3200" b="1" dirty="0" err="1" smtClean="0"/>
              <a:t>Estructura</a:t>
            </a:r>
            <a:r>
              <a:rPr lang="en-US" sz="3200" b="1" dirty="0" smtClean="0"/>
              <a:t> de </a:t>
            </a:r>
            <a:r>
              <a:rPr lang="en-US" sz="3200" b="1" dirty="0" err="1" smtClean="0"/>
              <a:t>datos</a:t>
            </a:r>
            <a:r>
              <a:rPr lang="en-US" sz="3200" b="1" dirty="0" smtClean="0"/>
              <a:t> </a:t>
            </a:r>
            <a:r>
              <a:rPr lang="en-US" sz="3200" b="1" dirty="0" err="1" smtClean="0"/>
              <a:t>distribuída</a:t>
            </a:r>
            <a:endParaRPr lang="en-US" sz="3200" b="1" dirty="0"/>
          </a:p>
        </p:txBody>
      </p:sp>
      <p:sp>
        <p:nvSpPr>
          <p:cNvPr id="4" name="TextBox 3"/>
          <p:cNvSpPr txBox="1"/>
          <p:nvPr/>
        </p:nvSpPr>
        <p:spPr>
          <a:xfrm>
            <a:off x="725697" y="2189373"/>
            <a:ext cx="7889433" cy="1200328"/>
          </a:xfrm>
          <a:prstGeom prst="rect">
            <a:avLst/>
          </a:prstGeom>
          <a:noFill/>
        </p:spPr>
        <p:txBody>
          <a:bodyPr wrap="square" rtlCol="0">
            <a:spAutoFit/>
          </a:bodyPr>
          <a:lstStyle/>
          <a:p>
            <a:r>
              <a:rPr lang="en-US" sz="2400" dirty="0" err="1" smtClean="0"/>
              <a:t>Caso</a:t>
            </a:r>
            <a:r>
              <a:rPr lang="en-US" sz="2400" dirty="0" smtClean="0"/>
              <a:t> </a:t>
            </a:r>
            <a:r>
              <a:rPr lang="en-US" sz="2400" dirty="0" err="1" smtClean="0"/>
              <a:t>intermedio</a:t>
            </a:r>
            <a:r>
              <a:rPr lang="en-US" sz="2400" dirty="0" smtClean="0"/>
              <a:t>, </a:t>
            </a:r>
            <a:r>
              <a:rPr lang="en-US" sz="2400" dirty="0" err="1" smtClean="0"/>
              <a:t>que</a:t>
            </a:r>
            <a:r>
              <a:rPr lang="en-US" sz="2400" dirty="0" smtClean="0"/>
              <a:t> </a:t>
            </a:r>
            <a:r>
              <a:rPr lang="en-US" sz="2400" dirty="0" err="1" smtClean="0"/>
              <a:t>mantiene</a:t>
            </a:r>
            <a:r>
              <a:rPr lang="en-US" sz="2400" dirty="0" smtClean="0"/>
              <a:t> la </a:t>
            </a:r>
            <a:r>
              <a:rPr lang="en-US" sz="2400" dirty="0" err="1" smtClean="0"/>
              <a:t>distinción</a:t>
            </a:r>
            <a:r>
              <a:rPr lang="en-US" sz="2400" dirty="0" smtClean="0"/>
              <a:t> entre un </a:t>
            </a:r>
            <a:r>
              <a:rPr lang="en-US" sz="2400" dirty="0" err="1" smtClean="0"/>
              <a:t>grupo</a:t>
            </a:r>
            <a:r>
              <a:rPr lang="en-US" sz="2400" dirty="0" smtClean="0"/>
              <a:t> de </a:t>
            </a:r>
            <a:r>
              <a:rPr lang="en-US" sz="2400" dirty="0" err="1" smtClean="0"/>
              <a:t>datos</a:t>
            </a:r>
            <a:r>
              <a:rPr lang="en-US" sz="2400" dirty="0" smtClean="0"/>
              <a:t> (</a:t>
            </a:r>
            <a:r>
              <a:rPr lang="en-US" sz="2400" dirty="0" err="1" smtClean="0"/>
              <a:t>objetos</a:t>
            </a:r>
            <a:r>
              <a:rPr lang="en-US" sz="2400" dirty="0" smtClean="0"/>
              <a:t>) y un </a:t>
            </a:r>
            <a:r>
              <a:rPr lang="en-US" sz="2400" dirty="0" err="1" smtClean="0"/>
              <a:t>grupo</a:t>
            </a:r>
            <a:r>
              <a:rPr lang="en-US" sz="2400" dirty="0" smtClean="0"/>
              <a:t> de </a:t>
            </a:r>
            <a:r>
              <a:rPr lang="en-US" sz="2400" dirty="0" err="1" smtClean="0"/>
              <a:t>procesos</a:t>
            </a:r>
            <a:endParaRPr lang="en-US" sz="2400" dirty="0" smtClean="0"/>
          </a:p>
          <a:p>
            <a:r>
              <a:rPr lang="en-US" sz="2400" b="1" dirty="0" smtClean="0">
                <a:sym typeface="Wingdings"/>
              </a:rPr>
              <a:t> </a:t>
            </a:r>
            <a:r>
              <a:rPr lang="en-US" sz="2400" b="1" dirty="0" err="1" smtClean="0"/>
              <a:t>Paralelismo</a:t>
            </a:r>
            <a:r>
              <a:rPr lang="en-US" sz="2400" b="1" dirty="0" smtClean="0"/>
              <a:t> </a:t>
            </a:r>
            <a:r>
              <a:rPr lang="en-US" sz="2400" b="1" dirty="0"/>
              <a:t>de la agenda</a:t>
            </a:r>
            <a:endParaRPr lang="en-US" sz="2400" dirty="0"/>
          </a:p>
        </p:txBody>
      </p:sp>
      <p:pic>
        <p:nvPicPr>
          <p:cNvPr id="5" name="Picture 4" descr="figure_2_3.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00901" y="3607588"/>
            <a:ext cx="6369855" cy="3250412"/>
          </a:xfrm>
          <a:prstGeom prst="rect">
            <a:avLst/>
          </a:prstGeom>
        </p:spPr>
      </p:pic>
      <p:sp>
        <p:nvSpPr>
          <p:cNvPr id="6" name="Rectangle 5"/>
          <p:cNvSpPr/>
          <p:nvPr/>
        </p:nvSpPr>
        <p:spPr>
          <a:xfrm>
            <a:off x="4323427" y="1235266"/>
            <a:ext cx="4572000" cy="954107"/>
          </a:xfrm>
          <a:prstGeom prst="rect">
            <a:avLst/>
          </a:prstGeom>
        </p:spPr>
        <p:txBody>
          <a:bodyPr>
            <a:spAutoFit/>
          </a:bodyPr>
          <a:lstStyle/>
          <a:p>
            <a:r>
              <a:rPr lang="en-US" sz="2000" b="1" dirty="0" err="1"/>
              <a:t>Paralelismo</a:t>
            </a:r>
            <a:r>
              <a:rPr lang="en-US" sz="2000" b="1" dirty="0"/>
              <a:t> de la agenda: </a:t>
            </a:r>
            <a:r>
              <a:rPr lang="en-US" dirty="0"/>
              <a:t>se </a:t>
            </a:r>
            <a:r>
              <a:rPr lang="en-US" dirty="0" err="1"/>
              <a:t>construye</a:t>
            </a:r>
            <a:r>
              <a:rPr lang="en-US" dirty="0"/>
              <a:t> </a:t>
            </a:r>
            <a:r>
              <a:rPr lang="en-US" dirty="0" err="1"/>
              <a:t>enfocado</a:t>
            </a:r>
            <a:r>
              <a:rPr lang="en-US" dirty="0"/>
              <a:t> en la agenda de </a:t>
            </a:r>
            <a:r>
              <a:rPr lang="en-US" dirty="0" err="1"/>
              <a:t>tareas</a:t>
            </a:r>
            <a:r>
              <a:rPr lang="en-US" dirty="0"/>
              <a:t>, y se </a:t>
            </a:r>
            <a:r>
              <a:rPr lang="en-US" dirty="0" err="1"/>
              <a:t>asigna</a:t>
            </a:r>
            <a:r>
              <a:rPr lang="en-US" dirty="0"/>
              <a:t> </a:t>
            </a:r>
            <a:r>
              <a:rPr lang="en-US" dirty="0" err="1"/>
              <a:t>procesos</a:t>
            </a:r>
            <a:r>
              <a:rPr lang="en-US" dirty="0"/>
              <a:t> </a:t>
            </a:r>
            <a:r>
              <a:rPr lang="en-US" dirty="0" err="1"/>
              <a:t>paralelos</a:t>
            </a:r>
            <a:r>
              <a:rPr lang="en-US" dirty="0"/>
              <a:t> </a:t>
            </a:r>
            <a:r>
              <a:rPr lang="en-US" dirty="0" err="1"/>
              <a:t>para</a:t>
            </a:r>
            <a:r>
              <a:rPr lang="en-US" dirty="0"/>
              <a:t> </a:t>
            </a:r>
            <a:r>
              <a:rPr lang="en-US" dirty="0" err="1"/>
              <a:t>cumplirla</a:t>
            </a:r>
            <a:r>
              <a:rPr lang="en-US" dirty="0"/>
              <a:t>.</a:t>
            </a:r>
          </a:p>
        </p:txBody>
      </p:sp>
    </p:spTree>
    <p:extLst>
      <p:ext uri="{BB962C8B-B14F-4D97-AF65-F5344CB8AC3E}">
        <p14:creationId xmlns:p14="http://schemas.microsoft.com/office/powerpoint/2010/main" val="99086669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Line 1"/>
          <p:cNvSpPr>
            <a:spLocks noChangeShapeType="1"/>
          </p:cNvSpPr>
          <p:nvPr/>
        </p:nvSpPr>
        <p:spPr bwMode="auto">
          <a:xfrm>
            <a:off x="323850" y="549275"/>
            <a:ext cx="8351838" cy="1588"/>
          </a:xfrm>
          <a:prstGeom prst="line">
            <a:avLst/>
          </a:prstGeom>
          <a:noFill/>
          <a:ln w="3175" cmpd="sng">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9462" name="Text Box 3"/>
          <p:cNvSpPr txBox="1">
            <a:spLocks noChangeArrowheads="1"/>
          </p:cNvSpPr>
          <p:nvPr/>
        </p:nvSpPr>
        <p:spPr bwMode="auto">
          <a:xfrm>
            <a:off x="400050" y="177800"/>
            <a:ext cx="474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3528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86000"/>
              </a:lnSpc>
              <a:buClrTx/>
              <a:buFontTx/>
              <a:buNone/>
            </a:pPr>
            <a:r>
              <a:rPr lang="en-GB" sz="2000">
                <a:solidFill>
                  <a:srgbClr val="FFFFFF"/>
                </a:solidFill>
              </a:rPr>
              <a:t>Dynamics of growing SMBHs in galaxy cores</a:t>
            </a:r>
          </a:p>
        </p:txBody>
      </p:sp>
      <p:sp>
        <p:nvSpPr>
          <p:cNvPr id="2" name="TextBox 1"/>
          <p:cNvSpPr txBox="1"/>
          <p:nvPr/>
        </p:nvSpPr>
        <p:spPr>
          <a:xfrm>
            <a:off x="457200" y="76200"/>
            <a:ext cx="2329058" cy="400110"/>
          </a:xfrm>
          <a:prstGeom prst="rect">
            <a:avLst/>
          </a:prstGeom>
          <a:noFill/>
        </p:spPr>
        <p:txBody>
          <a:bodyPr wrap="none">
            <a:spAutoFit/>
          </a:bodyPr>
          <a:lstStyle/>
          <a:p>
            <a:pPr>
              <a:defRPr/>
            </a:pPr>
            <a:r>
              <a:rPr lang="en-US" sz="2000" dirty="0" err="1"/>
              <a:t>Algoritmos</a:t>
            </a:r>
            <a:r>
              <a:rPr lang="en-US" sz="2000" dirty="0"/>
              <a:t> </a:t>
            </a:r>
            <a:r>
              <a:rPr lang="en-US" sz="2000" dirty="0" err="1"/>
              <a:t>Paralelos</a:t>
            </a:r>
            <a:endParaRPr lang="en-US" sz="2000" dirty="0">
              <a:solidFill>
                <a:srgbClr val="000000"/>
              </a:solidFill>
              <a:latin typeface="+mn-lt"/>
            </a:endParaRPr>
          </a:p>
        </p:txBody>
      </p:sp>
      <p:sp>
        <p:nvSpPr>
          <p:cNvPr id="4" name="TextBox 3"/>
          <p:cNvSpPr txBox="1"/>
          <p:nvPr/>
        </p:nvSpPr>
        <p:spPr>
          <a:xfrm>
            <a:off x="441651" y="709275"/>
            <a:ext cx="7918654" cy="584776"/>
          </a:xfrm>
          <a:prstGeom prst="rect">
            <a:avLst/>
          </a:prstGeom>
          <a:noFill/>
        </p:spPr>
        <p:txBody>
          <a:bodyPr wrap="none" rtlCol="0">
            <a:spAutoFit/>
          </a:bodyPr>
          <a:lstStyle/>
          <a:p>
            <a:r>
              <a:rPr lang="en-US" sz="3200" b="1" dirty="0" smtClean="0"/>
              <a:t>Software: </a:t>
            </a:r>
            <a:r>
              <a:rPr lang="en-US" sz="2400" b="1" dirty="0" err="1" smtClean="0"/>
              <a:t>Relaciones</a:t>
            </a:r>
            <a:r>
              <a:rPr lang="en-US" sz="2400" b="1" dirty="0" smtClean="0"/>
              <a:t> entre los </a:t>
            </a:r>
            <a:r>
              <a:rPr lang="en-US" sz="2400" b="1" dirty="0" err="1" smtClean="0"/>
              <a:t>métodos</a:t>
            </a:r>
            <a:r>
              <a:rPr lang="en-US" sz="2400" b="1" dirty="0" smtClean="0"/>
              <a:t> de </a:t>
            </a:r>
            <a:r>
              <a:rPr lang="en-US" sz="2400" b="1" dirty="0" err="1" smtClean="0"/>
              <a:t>paralelización</a:t>
            </a:r>
            <a:endParaRPr lang="en-US" sz="2400" b="1" dirty="0"/>
          </a:p>
        </p:txBody>
      </p:sp>
      <p:sp>
        <p:nvSpPr>
          <p:cNvPr id="5" name="Oval 4"/>
          <p:cNvSpPr/>
          <p:nvPr/>
        </p:nvSpPr>
        <p:spPr>
          <a:xfrm>
            <a:off x="3708400" y="2093590"/>
            <a:ext cx="1993900" cy="1981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solidFill>
                  <a:srgbClr val="000000"/>
                </a:solidFill>
                <a:latin typeface="Arial"/>
                <a:cs typeface="Arial"/>
              </a:rPr>
              <a:t>DATOS DISTRIBUIDOS</a:t>
            </a:r>
          </a:p>
          <a:p>
            <a:pPr algn="ctr"/>
            <a:r>
              <a:rPr lang="en-US" dirty="0" err="1" smtClean="0">
                <a:solidFill>
                  <a:srgbClr val="000000"/>
                </a:solidFill>
                <a:latin typeface="Arial"/>
                <a:cs typeface="Arial"/>
              </a:rPr>
              <a:t>Paralelismo</a:t>
            </a:r>
            <a:r>
              <a:rPr lang="en-US" dirty="0" smtClean="0">
                <a:solidFill>
                  <a:srgbClr val="000000"/>
                </a:solidFill>
                <a:latin typeface="Arial"/>
                <a:cs typeface="Arial"/>
              </a:rPr>
              <a:t> de la agenda</a:t>
            </a:r>
            <a:endParaRPr lang="en-US" dirty="0">
              <a:solidFill>
                <a:srgbClr val="000000"/>
              </a:solidFill>
              <a:latin typeface="Arial"/>
              <a:cs typeface="Arial"/>
            </a:endParaRPr>
          </a:p>
        </p:txBody>
      </p:sp>
      <p:sp>
        <p:nvSpPr>
          <p:cNvPr id="8" name="Oval 7"/>
          <p:cNvSpPr/>
          <p:nvPr/>
        </p:nvSpPr>
        <p:spPr>
          <a:xfrm>
            <a:off x="5753100" y="4303390"/>
            <a:ext cx="2006600" cy="19939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smtClean="0">
                <a:solidFill>
                  <a:srgbClr val="000000"/>
                </a:solidFill>
                <a:latin typeface="Arial"/>
                <a:cs typeface="Arial"/>
              </a:rPr>
              <a:t>MESSAGE PASSING:</a:t>
            </a:r>
          </a:p>
          <a:p>
            <a:pPr algn="ctr"/>
            <a:r>
              <a:rPr lang="en-US" dirty="0" err="1" smtClean="0">
                <a:solidFill>
                  <a:srgbClr val="000000"/>
                </a:solidFill>
                <a:latin typeface="Arial"/>
                <a:cs typeface="Arial"/>
              </a:rPr>
              <a:t>Paralelismo</a:t>
            </a:r>
            <a:r>
              <a:rPr lang="en-US" dirty="0" smtClean="0">
                <a:solidFill>
                  <a:srgbClr val="000000"/>
                </a:solidFill>
                <a:latin typeface="Arial"/>
                <a:cs typeface="Arial"/>
              </a:rPr>
              <a:t> del </a:t>
            </a:r>
            <a:r>
              <a:rPr lang="en-US" dirty="0" err="1" smtClean="0">
                <a:solidFill>
                  <a:srgbClr val="000000"/>
                </a:solidFill>
                <a:latin typeface="Arial"/>
                <a:cs typeface="Arial"/>
              </a:rPr>
              <a:t>especialista</a:t>
            </a:r>
            <a:endParaRPr lang="en-US" dirty="0">
              <a:solidFill>
                <a:srgbClr val="000000"/>
              </a:solidFill>
              <a:latin typeface="Arial"/>
              <a:cs typeface="Arial"/>
            </a:endParaRPr>
          </a:p>
        </p:txBody>
      </p:sp>
      <p:sp>
        <p:nvSpPr>
          <p:cNvPr id="9" name="Oval 8"/>
          <p:cNvSpPr/>
          <p:nvPr/>
        </p:nvSpPr>
        <p:spPr>
          <a:xfrm>
            <a:off x="1651000" y="4328790"/>
            <a:ext cx="2057400" cy="19939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smtClean="0">
                <a:solidFill>
                  <a:srgbClr val="000000"/>
                </a:solidFill>
                <a:latin typeface="Arial"/>
                <a:cs typeface="Arial"/>
              </a:rPr>
              <a:t>DATOS ESTRUCTURADOS:</a:t>
            </a:r>
          </a:p>
          <a:p>
            <a:pPr algn="ctr"/>
            <a:r>
              <a:rPr lang="en-US" dirty="0" err="1" smtClean="0">
                <a:solidFill>
                  <a:srgbClr val="000000"/>
                </a:solidFill>
                <a:latin typeface="Arial"/>
                <a:cs typeface="Arial"/>
              </a:rPr>
              <a:t>Paralelismo</a:t>
            </a:r>
            <a:r>
              <a:rPr lang="en-US" dirty="0" smtClean="0">
                <a:solidFill>
                  <a:srgbClr val="000000"/>
                </a:solidFill>
                <a:latin typeface="Arial"/>
                <a:cs typeface="Arial"/>
              </a:rPr>
              <a:t> del</a:t>
            </a:r>
          </a:p>
          <a:p>
            <a:pPr algn="ctr"/>
            <a:r>
              <a:rPr lang="en-US" dirty="0" err="1" smtClean="0">
                <a:solidFill>
                  <a:srgbClr val="000000"/>
                </a:solidFill>
                <a:latin typeface="Arial"/>
                <a:cs typeface="Arial"/>
              </a:rPr>
              <a:t>resultado</a:t>
            </a:r>
            <a:endParaRPr lang="en-US" dirty="0">
              <a:solidFill>
                <a:srgbClr val="000000"/>
              </a:solidFill>
              <a:latin typeface="Arial"/>
              <a:cs typeface="Arial"/>
            </a:endParaRPr>
          </a:p>
        </p:txBody>
      </p:sp>
      <p:cxnSp>
        <p:nvCxnSpPr>
          <p:cNvPr id="7" name="Straight Arrow Connector 6"/>
          <p:cNvCxnSpPr>
            <a:stCxn id="9" idx="0"/>
            <a:endCxn id="5" idx="2"/>
          </p:cNvCxnSpPr>
          <p:nvPr/>
        </p:nvCxnSpPr>
        <p:spPr>
          <a:xfrm flipV="1">
            <a:off x="2679700" y="3084190"/>
            <a:ext cx="1028700" cy="1244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5" idx="3"/>
            <a:endCxn id="9" idx="7"/>
          </p:cNvCxnSpPr>
          <p:nvPr/>
        </p:nvCxnSpPr>
        <p:spPr>
          <a:xfrm flipH="1">
            <a:off x="3407101" y="3784650"/>
            <a:ext cx="593299" cy="83614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a:stCxn id="8" idx="0"/>
            <a:endCxn id="5" idx="6"/>
          </p:cNvCxnSpPr>
          <p:nvPr/>
        </p:nvCxnSpPr>
        <p:spPr>
          <a:xfrm flipH="1" flipV="1">
            <a:off x="5702300" y="3084190"/>
            <a:ext cx="1054100" cy="1219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5" idx="5"/>
            <a:endCxn id="8" idx="1"/>
          </p:cNvCxnSpPr>
          <p:nvPr/>
        </p:nvCxnSpPr>
        <p:spPr>
          <a:xfrm>
            <a:off x="5410300" y="3784650"/>
            <a:ext cx="636660" cy="81074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6"/>
            <a:endCxn id="8" idx="2"/>
          </p:cNvCxnSpPr>
          <p:nvPr/>
        </p:nvCxnSpPr>
        <p:spPr>
          <a:xfrm flipV="1">
            <a:off x="3708400" y="5300340"/>
            <a:ext cx="2044700" cy="25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8" idx="3"/>
            <a:endCxn id="9" idx="5"/>
          </p:cNvCxnSpPr>
          <p:nvPr/>
        </p:nvCxnSpPr>
        <p:spPr>
          <a:xfrm flipH="1">
            <a:off x="3407101" y="6005290"/>
            <a:ext cx="2639859" cy="25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Rounded Rectangle 23"/>
          <p:cNvSpPr/>
          <p:nvPr/>
        </p:nvSpPr>
        <p:spPr>
          <a:xfrm>
            <a:off x="7670800" y="4163690"/>
            <a:ext cx="960032" cy="5715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smtClean="0"/>
              <a:t>MPI</a:t>
            </a:r>
            <a:endParaRPr lang="en-US" sz="2400" b="1" dirty="0"/>
          </a:p>
        </p:txBody>
      </p:sp>
      <p:sp>
        <p:nvSpPr>
          <p:cNvPr id="27" name="Rounded Rectangle 26"/>
          <p:cNvSpPr/>
          <p:nvPr/>
        </p:nvSpPr>
        <p:spPr>
          <a:xfrm>
            <a:off x="247650" y="4074790"/>
            <a:ext cx="1562100" cy="7747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err="1" smtClean="0"/>
              <a:t>OpenMP,CUDA</a:t>
            </a:r>
            <a:endParaRPr lang="en-US" sz="2400" b="1" dirty="0"/>
          </a:p>
        </p:txBody>
      </p:sp>
      <p:sp>
        <p:nvSpPr>
          <p:cNvPr id="28" name="Rounded Rectangle 27"/>
          <p:cNvSpPr/>
          <p:nvPr/>
        </p:nvSpPr>
        <p:spPr>
          <a:xfrm>
            <a:off x="5410300" y="1591271"/>
            <a:ext cx="2103856" cy="74333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err="1" smtClean="0"/>
              <a:t>MPI+OpenMP+CUDA</a:t>
            </a:r>
            <a:endParaRPr lang="en-US" sz="2400" b="1" dirty="0"/>
          </a:p>
        </p:txBody>
      </p:sp>
    </p:spTree>
    <p:extLst>
      <p:ext uri="{BB962C8B-B14F-4D97-AF65-F5344CB8AC3E}">
        <p14:creationId xmlns:p14="http://schemas.microsoft.com/office/powerpoint/2010/main" val="43220686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Line 1"/>
          <p:cNvSpPr>
            <a:spLocks noChangeShapeType="1"/>
          </p:cNvSpPr>
          <p:nvPr/>
        </p:nvSpPr>
        <p:spPr bwMode="auto">
          <a:xfrm>
            <a:off x="323850" y="549275"/>
            <a:ext cx="8351838" cy="1588"/>
          </a:xfrm>
          <a:prstGeom prst="line">
            <a:avLst/>
          </a:prstGeom>
          <a:noFill/>
          <a:ln w="3175" cmpd="sng">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9462" name="Text Box 3"/>
          <p:cNvSpPr txBox="1">
            <a:spLocks noChangeArrowheads="1"/>
          </p:cNvSpPr>
          <p:nvPr/>
        </p:nvSpPr>
        <p:spPr bwMode="auto">
          <a:xfrm>
            <a:off x="400050" y="177800"/>
            <a:ext cx="474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3528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86000"/>
              </a:lnSpc>
              <a:buClrTx/>
              <a:buFontTx/>
              <a:buNone/>
            </a:pPr>
            <a:r>
              <a:rPr lang="en-GB" sz="2000">
                <a:solidFill>
                  <a:srgbClr val="FFFFFF"/>
                </a:solidFill>
              </a:rPr>
              <a:t>Dynamics of growing SMBHs in galaxy cores</a:t>
            </a:r>
          </a:p>
        </p:txBody>
      </p:sp>
      <p:sp>
        <p:nvSpPr>
          <p:cNvPr id="2" name="TextBox 1"/>
          <p:cNvSpPr txBox="1"/>
          <p:nvPr/>
        </p:nvSpPr>
        <p:spPr>
          <a:xfrm>
            <a:off x="457200" y="76200"/>
            <a:ext cx="2329058" cy="400110"/>
          </a:xfrm>
          <a:prstGeom prst="rect">
            <a:avLst/>
          </a:prstGeom>
          <a:noFill/>
        </p:spPr>
        <p:txBody>
          <a:bodyPr wrap="none">
            <a:spAutoFit/>
          </a:bodyPr>
          <a:lstStyle/>
          <a:p>
            <a:pPr>
              <a:defRPr/>
            </a:pPr>
            <a:r>
              <a:rPr lang="en-US" sz="2000" dirty="0" err="1"/>
              <a:t>Algoritmos</a:t>
            </a:r>
            <a:r>
              <a:rPr lang="en-US" sz="2000" dirty="0"/>
              <a:t> </a:t>
            </a:r>
            <a:r>
              <a:rPr lang="en-US" sz="2000" dirty="0" err="1"/>
              <a:t>Paralelos</a:t>
            </a:r>
            <a:endParaRPr lang="en-US" sz="2000" dirty="0">
              <a:solidFill>
                <a:srgbClr val="000000"/>
              </a:solidFill>
              <a:latin typeface="+mn-lt"/>
            </a:endParaRPr>
          </a:p>
        </p:txBody>
      </p:sp>
      <p:pic>
        <p:nvPicPr>
          <p:cNvPr id="3" name="Picture 2" descr="2000px-NetworkTopologies.svg.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768832"/>
            <a:ext cx="9144000" cy="4480560"/>
          </a:xfrm>
          <a:prstGeom prst="rect">
            <a:avLst/>
          </a:prstGeom>
        </p:spPr>
      </p:pic>
      <p:sp>
        <p:nvSpPr>
          <p:cNvPr id="4" name="TextBox 3"/>
          <p:cNvSpPr txBox="1"/>
          <p:nvPr/>
        </p:nvSpPr>
        <p:spPr>
          <a:xfrm>
            <a:off x="457200" y="750769"/>
            <a:ext cx="2032327" cy="584776"/>
          </a:xfrm>
          <a:prstGeom prst="rect">
            <a:avLst/>
          </a:prstGeom>
          <a:noFill/>
        </p:spPr>
        <p:txBody>
          <a:bodyPr wrap="none" rtlCol="0">
            <a:spAutoFit/>
          </a:bodyPr>
          <a:lstStyle/>
          <a:p>
            <a:r>
              <a:rPr lang="en-US" sz="3200" b="1" dirty="0" err="1" smtClean="0"/>
              <a:t>Topologias</a:t>
            </a:r>
            <a:endParaRPr lang="en-US" sz="3200" b="1" dirty="0"/>
          </a:p>
        </p:txBody>
      </p:sp>
      <p:sp>
        <p:nvSpPr>
          <p:cNvPr id="5" name="TextBox 4"/>
          <p:cNvSpPr txBox="1"/>
          <p:nvPr/>
        </p:nvSpPr>
        <p:spPr>
          <a:xfrm>
            <a:off x="3587633" y="1197045"/>
            <a:ext cx="4353025" cy="461665"/>
          </a:xfrm>
          <a:prstGeom prst="rect">
            <a:avLst/>
          </a:prstGeom>
          <a:noFill/>
        </p:spPr>
        <p:txBody>
          <a:bodyPr wrap="none" rtlCol="0">
            <a:spAutoFit/>
          </a:bodyPr>
          <a:lstStyle/>
          <a:p>
            <a:r>
              <a:rPr lang="en-US" sz="2400" dirty="0" err="1" smtClean="0"/>
              <a:t>Depende</a:t>
            </a:r>
            <a:r>
              <a:rPr lang="en-US" sz="2400" dirty="0" smtClean="0"/>
              <a:t> del </a:t>
            </a:r>
            <a:r>
              <a:rPr lang="en-US" sz="2400" dirty="0" err="1" smtClean="0"/>
              <a:t>problema</a:t>
            </a:r>
            <a:r>
              <a:rPr lang="en-US" sz="2400" dirty="0" smtClean="0"/>
              <a:t> a resolver</a:t>
            </a:r>
            <a:endParaRPr lang="en-US" sz="2400" dirty="0"/>
          </a:p>
        </p:txBody>
      </p:sp>
    </p:spTree>
    <p:extLst>
      <p:ext uri="{BB962C8B-B14F-4D97-AF65-F5344CB8AC3E}">
        <p14:creationId xmlns:p14="http://schemas.microsoft.com/office/powerpoint/2010/main" val="262710464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Line 1"/>
          <p:cNvSpPr>
            <a:spLocks noChangeShapeType="1"/>
          </p:cNvSpPr>
          <p:nvPr/>
        </p:nvSpPr>
        <p:spPr bwMode="auto">
          <a:xfrm>
            <a:off x="323850" y="549275"/>
            <a:ext cx="8351838" cy="1588"/>
          </a:xfrm>
          <a:prstGeom prst="line">
            <a:avLst/>
          </a:prstGeom>
          <a:noFill/>
          <a:ln w="38100">
            <a:solidFill>
              <a:srgbClr val="3366F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9462" name="Text Box 3"/>
          <p:cNvSpPr txBox="1">
            <a:spLocks noChangeArrowheads="1"/>
          </p:cNvSpPr>
          <p:nvPr/>
        </p:nvSpPr>
        <p:spPr bwMode="auto">
          <a:xfrm>
            <a:off x="400050" y="177800"/>
            <a:ext cx="474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3528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86000"/>
              </a:lnSpc>
              <a:buClrTx/>
              <a:buFontTx/>
              <a:buNone/>
            </a:pPr>
            <a:r>
              <a:rPr lang="en-GB" sz="2000">
                <a:solidFill>
                  <a:srgbClr val="FFFFFF"/>
                </a:solidFill>
              </a:rPr>
              <a:t>Dynamics of growing SMBHs in galaxy cores</a:t>
            </a:r>
          </a:p>
        </p:txBody>
      </p:sp>
      <p:sp>
        <p:nvSpPr>
          <p:cNvPr id="2" name="TextBox 1"/>
          <p:cNvSpPr txBox="1"/>
          <p:nvPr/>
        </p:nvSpPr>
        <p:spPr>
          <a:xfrm>
            <a:off x="457200" y="76200"/>
            <a:ext cx="2329058" cy="400110"/>
          </a:xfrm>
          <a:prstGeom prst="rect">
            <a:avLst/>
          </a:prstGeom>
          <a:noFill/>
        </p:spPr>
        <p:txBody>
          <a:bodyPr wrap="none">
            <a:spAutoFit/>
          </a:bodyPr>
          <a:lstStyle/>
          <a:p>
            <a:pPr>
              <a:defRPr/>
            </a:pPr>
            <a:r>
              <a:rPr lang="en-US" sz="2000" dirty="0" err="1"/>
              <a:t>Algoritmos</a:t>
            </a:r>
            <a:r>
              <a:rPr lang="en-US" sz="2000" dirty="0"/>
              <a:t> </a:t>
            </a:r>
            <a:r>
              <a:rPr lang="en-US" sz="2000" dirty="0" err="1"/>
              <a:t>Paralelos</a:t>
            </a:r>
            <a:endParaRPr lang="en-US" sz="2000" dirty="0">
              <a:solidFill>
                <a:srgbClr val="000000"/>
              </a:solidFill>
              <a:latin typeface="+mn-lt"/>
            </a:endParaRPr>
          </a:p>
        </p:txBody>
      </p:sp>
      <p:pic>
        <p:nvPicPr>
          <p:cNvPr id="4" name="Picture 3" descr="ows_142213380536625.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2277" y="1199826"/>
            <a:ext cx="2740152" cy="1999488"/>
          </a:xfrm>
          <a:prstGeom prst="rect">
            <a:avLst/>
          </a:prstGeom>
        </p:spPr>
      </p:pic>
      <p:sp>
        <p:nvSpPr>
          <p:cNvPr id="5" name="TextBox 4"/>
          <p:cNvSpPr txBox="1"/>
          <p:nvPr/>
        </p:nvSpPr>
        <p:spPr>
          <a:xfrm>
            <a:off x="3871520" y="1022477"/>
            <a:ext cx="4770883" cy="2492990"/>
          </a:xfrm>
          <a:prstGeom prst="rect">
            <a:avLst/>
          </a:prstGeom>
          <a:noFill/>
        </p:spPr>
        <p:txBody>
          <a:bodyPr wrap="none" rtlCol="0">
            <a:spAutoFit/>
          </a:bodyPr>
          <a:lstStyle/>
          <a:p>
            <a:r>
              <a:rPr lang="en-US" sz="3200" b="1" dirty="0" smtClean="0"/>
              <a:t>Seymour Cray </a:t>
            </a:r>
            <a:r>
              <a:rPr lang="en-US" sz="2000" dirty="0" smtClean="0"/>
              <a:t>(1925 - 1996)</a:t>
            </a:r>
          </a:p>
          <a:p>
            <a:r>
              <a:rPr lang="en-US" sz="2400" b="1" dirty="0" smtClean="0"/>
              <a:t>‘padre de la super-</a:t>
            </a:r>
            <a:r>
              <a:rPr lang="en-US" sz="2400" b="1" dirty="0" err="1" smtClean="0"/>
              <a:t>computación</a:t>
            </a:r>
            <a:r>
              <a:rPr lang="en-US" sz="2400" b="1" dirty="0" smtClean="0"/>
              <a:t>’</a:t>
            </a:r>
          </a:p>
          <a:p>
            <a:endParaRPr lang="en-US" sz="1200" b="1" dirty="0" smtClean="0"/>
          </a:p>
          <a:p>
            <a:r>
              <a:rPr lang="en-US" dirty="0" err="1" smtClean="0"/>
              <a:t>Fundó</a:t>
            </a:r>
            <a:r>
              <a:rPr lang="en-US" dirty="0" smtClean="0"/>
              <a:t> CDC (Control Data Corporation) </a:t>
            </a:r>
          </a:p>
          <a:p>
            <a:r>
              <a:rPr lang="en-US" dirty="0" smtClean="0">
                <a:sym typeface="Wingdings"/>
              </a:rPr>
              <a:t> </a:t>
            </a:r>
            <a:r>
              <a:rPr lang="en-US" sz="2000" b="1" dirty="0" err="1" smtClean="0"/>
              <a:t>cooperación</a:t>
            </a:r>
            <a:endParaRPr lang="en-US" sz="2000" b="1" dirty="0" smtClean="0"/>
          </a:p>
          <a:p>
            <a:endParaRPr lang="en-US" sz="1200" dirty="0" smtClean="0"/>
          </a:p>
          <a:p>
            <a:r>
              <a:rPr lang="en-US" dirty="0" err="1" smtClean="0"/>
              <a:t>construyo</a:t>
            </a:r>
            <a:r>
              <a:rPr lang="en-US" dirty="0" smtClean="0"/>
              <a:t> el </a:t>
            </a:r>
            <a:r>
              <a:rPr lang="en-US" dirty="0" err="1" smtClean="0"/>
              <a:t>computador</a:t>
            </a:r>
            <a:r>
              <a:rPr lang="en-US" dirty="0" smtClean="0"/>
              <a:t> mas </a:t>
            </a:r>
            <a:r>
              <a:rPr lang="en-US" dirty="0" err="1" smtClean="0"/>
              <a:t>rápido</a:t>
            </a:r>
            <a:r>
              <a:rPr lang="en-US" dirty="0" smtClean="0"/>
              <a:t> de la </a:t>
            </a:r>
            <a:r>
              <a:rPr lang="en-US" dirty="0" err="1" smtClean="0"/>
              <a:t>época</a:t>
            </a:r>
            <a:endParaRPr lang="en-US" dirty="0" smtClean="0"/>
          </a:p>
          <a:p>
            <a:r>
              <a:rPr lang="en-US" dirty="0" smtClean="0">
                <a:sym typeface="Wingdings"/>
              </a:rPr>
              <a:t></a:t>
            </a:r>
            <a:r>
              <a:rPr lang="en-US" dirty="0" smtClean="0"/>
              <a:t> </a:t>
            </a:r>
            <a:r>
              <a:rPr lang="en-US" sz="2000" b="1" dirty="0" err="1" smtClean="0"/>
              <a:t>innovación</a:t>
            </a:r>
            <a:endParaRPr lang="en-US" sz="2000" b="1" dirty="0" smtClean="0"/>
          </a:p>
        </p:txBody>
      </p:sp>
      <p:sp>
        <p:nvSpPr>
          <p:cNvPr id="8" name="TextBox 7"/>
          <p:cNvSpPr txBox="1"/>
          <p:nvPr/>
        </p:nvSpPr>
        <p:spPr>
          <a:xfrm>
            <a:off x="702792" y="6056078"/>
            <a:ext cx="7170954" cy="646331"/>
          </a:xfrm>
          <a:prstGeom prst="rect">
            <a:avLst/>
          </a:prstGeom>
          <a:noFill/>
        </p:spPr>
        <p:txBody>
          <a:bodyPr wrap="none" rtlCol="0">
            <a:spAutoFit/>
          </a:bodyPr>
          <a:lstStyle/>
          <a:p>
            <a:r>
              <a:rPr lang="en-US" dirty="0" smtClean="0"/>
              <a:t>“Computers </a:t>
            </a:r>
            <a:r>
              <a:rPr lang="en-US" dirty="0"/>
              <a:t>should obey a square law </a:t>
            </a:r>
            <a:r>
              <a:rPr lang="en-US" dirty="0" smtClean="0"/>
              <a:t>– </a:t>
            </a:r>
          </a:p>
          <a:p>
            <a:r>
              <a:rPr lang="en-US" dirty="0" smtClean="0"/>
              <a:t>when </a:t>
            </a:r>
            <a:r>
              <a:rPr lang="en-US" dirty="0"/>
              <a:t>the price doubles, you should get at least four times as much </a:t>
            </a:r>
            <a:r>
              <a:rPr lang="en-US" dirty="0" smtClean="0"/>
              <a:t>speed”</a:t>
            </a:r>
            <a:endParaRPr lang="en-US" dirty="0"/>
          </a:p>
        </p:txBody>
      </p:sp>
      <p:pic>
        <p:nvPicPr>
          <p:cNvPr id="6" name="Picture 5" descr="Cray_1_IMG_9126.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3610" y="3252468"/>
            <a:ext cx="3103444" cy="2069367"/>
          </a:xfrm>
          <a:prstGeom prst="rect">
            <a:avLst/>
          </a:prstGeom>
        </p:spPr>
      </p:pic>
      <p:sp>
        <p:nvSpPr>
          <p:cNvPr id="7" name="TextBox 6"/>
          <p:cNvSpPr txBox="1"/>
          <p:nvPr/>
        </p:nvSpPr>
        <p:spPr>
          <a:xfrm>
            <a:off x="592353" y="5384238"/>
            <a:ext cx="3942706" cy="677108"/>
          </a:xfrm>
          <a:prstGeom prst="rect">
            <a:avLst/>
          </a:prstGeom>
          <a:noFill/>
        </p:spPr>
        <p:txBody>
          <a:bodyPr wrap="none" rtlCol="0">
            <a:spAutoFit/>
          </a:bodyPr>
          <a:lstStyle/>
          <a:p>
            <a:r>
              <a:rPr lang="en-US" sz="2000" b="1" dirty="0"/>
              <a:t>CRAY-1 (80 MFLOPs)  -   $ 8</a:t>
            </a:r>
            <a:r>
              <a:rPr lang="en-US" sz="2000" b="1" dirty="0" smtClean="0"/>
              <a:t> 800 </a:t>
            </a:r>
            <a:r>
              <a:rPr lang="en-US" sz="2000" b="1" dirty="0"/>
              <a:t>000 </a:t>
            </a:r>
          </a:p>
          <a:p>
            <a:r>
              <a:rPr lang="en-US" dirty="0"/>
              <a:t>CRAY X-MP (800 MFLOPs</a:t>
            </a:r>
            <a:r>
              <a:rPr lang="en-US" dirty="0" smtClean="0"/>
              <a:t>)</a:t>
            </a:r>
            <a:endParaRPr lang="en-US" dirty="0"/>
          </a:p>
        </p:txBody>
      </p:sp>
      <p:sp>
        <p:nvSpPr>
          <p:cNvPr id="9" name="TextBox 8"/>
          <p:cNvSpPr txBox="1"/>
          <p:nvPr/>
        </p:nvSpPr>
        <p:spPr>
          <a:xfrm>
            <a:off x="4983560" y="5409747"/>
            <a:ext cx="3539200" cy="400110"/>
          </a:xfrm>
          <a:prstGeom prst="rect">
            <a:avLst/>
          </a:prstGeom>
          <a:noFill/>
        </p:spPr>
        <p:txBody>
          <a:bodyPr wrap="none" rtlCol="0">
            <a:spAutoFit/>
          </a:bodyPr>
          <a:lstStyle/>
          <a:p>
            <a:r>
              <a:rPr lang="en-US" sz="2000" b="1" dirty="0"/>
              <a:t>Smartphone  (1 GFLOPs) - $ </a:t>
            </a:r>
            <a:r>
              <a:rPr lang="en-US" sz="2000" b="1" dirty="0" smtClean="0"/>
              <a:t>300</a:t>
            </a:r>
            <a:endParaRPr lang="en-US" sz="2000" b="1" dirty="0"/>
          </a:p>
        </p:txBody>
      </p:sp>
      <p:pic>
        <p:nvPicPr>
          <p:cNvPr id="10" name="Picture 9" descr="cellphone.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62103" y="3617104"/>
            <a:ext cx="2119908" cy="1767134"/>
          </a:xfrm>
          <a:prstGeom prst="rect">
            <a:avLst/>
          </a:prstGeom>
        </p:spPr>
      </p:pic>
      <p:sp>
        <p:nvSpPr>
          <p:cNvPr id="12" name="TextBox 11"/>
          <p:cNvSpPr txBox="1"/>
          <p:nvPr/>
        </p:nvSpPr>
        <p:spPr>
          <a:xfrm>
            <a:off x="457200" y="636280"/>
            <a:ext cx="1986241" cy="584776"/>
          </a:xfrm>
          <a:prstGeom prst="rect">
            <a:avLst/>
          </a:prstGeom>
          <a:noFill/>
        </p:spPr>
        <p:txBody>
          <a:bodyPr wrap="none" rtlCol="0">
            <a:spAutoFit/>
          </a:bodyPr>
          <a:lstStyle/>
          <a:p>
            <a:r>
              <a:rPr lang="en-US" sz="3200" b="1" dirty="0" smtClean="0"/>
              <a:t>Hardware:</a:t>
            </a:r>
            <a:endParaRPr lang="en-US" sz="3200" b="1" dirty="0"/>
          </a:p>
        </p:txBody>
      </p:sp>
    </p:spTree>
    <p:extLst>
      <p:ext uri="{BB962C8B-B14F-4D97-AF65-F5344CB8AC3E}">
        <p14:creationId xmlns:p14="http://schemas.microsoft.com/office/powerpoint/2010/main" val="173166669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Line 1"/>
          <p:cNvSpPr>
            <a:spLocks noChangeShapeType="1"/>
          </p:cNvSpPr>
          <p:nvPr/>
        </p:nvSpPr>
        <p:spPr bwMode="auto">
          <a:xfrm>
            <a:off x="323850" y="549275"/>
            <a:ext cx="8351838" cy="1588"/>
          </a:xfrm>
          <a:prstGeom prst="line">
            <a:avLst/>
          </a:prstGeom>
          <a:noFill/>
          <a:ln w="3175" cmpd="sng">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9462" name="Text Box 3"/>
          <p:cNvSpPr txBox="1">
            <a:spLocks noChangeArrowheads="1"/>
          </p:cNvSpPr>
          <p:nvPr/>
        </p:nvSpPr>
        <p:spPr bwMode="auto">
          <a:xfrm>
            <a:off x="400050" y="177800"/>
            <a:ext cx="474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3528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86000"/>
              </a:lnSpc>
              <a:buClrTx/>
              <a:buFontTx/>
              <a:buNone/>
            </a:pPr>
            <a:r>
              <a:rPr lang="en-GB" sz="2000">
                <a:solidFill>
                  <a:srgbClr val="FFFFFF"/>
                </a:solidFill>
              </a:rPr>
              <a:t>Dynamics of growing SMBHs in galaxy cores</a:t>
            </a:r>
          </a:p>
        </p:txBody>
      </p:sp>
      <p:sp>
        <p:nvSpPr>
          <p:cNvPr id="2" name="TextBox 1"/>
          <p:cNvSpPr txBox="1"/>
          <p:nvPr/>
        </p:nvSpPr>
        <p:spPr>
          <a:xfrm>
            <a:off x="457200" y="76200"/>
            <a:ext cx="2329058" cy="400110"/>
          </a:xfrm>
          <a:prstGeom prst="rect">
            <a:avLst/>
          </a:prstGeom>
          <a:noFill/>
        </p:spPr>
        <p:txBody>
          <a:bodyPr wrap="none">
            <a:spAutoFit/>
          </a:bodyPr>
          <a:lstStyle/>
          <a:p>
            <a:pPr>
              <a:defRPr/>
            </a:pPr>
            <a:r>
              <a:rPr lang="en-US" sz="2000" dirty="0" err="1"/>
              <a:t>Algoritmos</a:t>
            </a:r>
            <a:r>
              <a:rPr lang="en-US" sz="2000" dirty="0"/>
              <a:t> </a:t>
            </a:r>
            <a:r>
              <a:rPr lang="en-US" sz="2000" dirty="0" err="1"/>
              <a:t>Paralelos</a:t>
            </a:r>
            <a:endParaRPr lang="en-US" sz="2000" dirty="0">
              <a:solidFill>
                <a:srgbClr val="000000"/>
              </a:solidFill>
              <a:latin typeface="+mn-lt"/>
            </a:endParaRPr>
          </a:p>
        </p:txBody>
      </p:sp>
      <p:sp>
        <p:nvSpPr>
          <p:cNvPr id="3" name="TextBox 2"/>
          <p:cNvSpPr txBox="1"/>
          <p:nvPr/>
        </p:nvSpPr>
        <p:spPr>
          <a:xfrm>
            <a:off x="2232682" y="550863"/>
            <a:ext cx="4545174" cy="707886"/>
          </a:xfrm>
          <a:prstGeom prst="rect">
            <a:avLst/>
          </a:prstGeom>
          <a:noFill/>
        </p:spPr>
        <p:txBody>
          <a:bodyPr wrap="square" rtlCol="0">
            <a:spAutoFit/>
          </a:bodyPr>
          <a:lstStyle/>
          <a:p>
            <a:pPr algn="ctr"/>
            <a:r>
              <a:rPr lang="en-US" sz="4000" b="1" dirty="0"/>
              <a:t>Sunway </a:t>
            </a:r>
            <a:r>
              <a:rPr lang="en-US" sz="4000" b="1" dirty="0" err="1"/>
              <a:t>TaihuLight</a:t>
            </a:r>
            <a:endParaRPr lang="en-US" sz="4000" b="1" dirty="0"/>
          </a:p>
        </p:txBody>
      </p:sp>
      <p:sp>
        <p:nvSpPr>
          <p:cNvPr id="8" name="TextBox 7"/>
          <p:cNvSpPr txBox="1"/>
          <p:nvPr/>
        </p:nvSpPr>
        <p:spPr>
          <a:xfrm>
            <a:off x="400050" y="5498558"/>
            <a:ext cx="8275638" cy="1323439"/>
          </a:xfrm>
          <a:prstGeom prst="rect">
            <a:avLst/>
          </a:prstGeom>
          <a:noFill/>
        </p:spPr>
        <p:txBody>
          <a:bodyPr wrap="square" rtlCol="0">
            <a:spAutoFit/>
          </a:bodyPr>
          <a:lstStyle/>
          <a:p>
            <a:r>
              <a:rPr lang="en-US" sz="2000" dirty="0">
                <a:latin typeface="Arial"/>
                <a:cs typeface="Arial"/>
              </a:rPr>
              <a:t>National Supercomputer Center, </a:t>
            </a:r>
            <a:r>
              <a:rPr lang="en-US" sz="2000" dirty="0" smtClean="0">
                <a:latin typeface="Arial"/>
                <a:cs typeface="Arial"/>
              </a:rPr>
              <a:t>Wuxi, China</a:t>
            </a:r>
          </a:p>
          <a:p>
            <a:r>
              <a:rPr lang="en-US" sz="2000" dirty="0" smtClean="0">
                <a:latin typeface="Arial"/>
                <a:cs typeface="Arial"/>
              </a:rPr>
              <a:t>40960 </a:t>
            </a:r>
            <a:r>
              <a:rPr lang="en-US" sz="2000" dirty="0" err="1" smtClean="0">
                <a:latin typeface="Arial"/>
                <a:cs typeface="Arial"/>
              </a:rPr>
              <a:t>procesadores</a:t>
            </a:r>
            <a:r>
              <a:rPr lang="en-US" sz="2000" dirty="0" smtClean="0">
                <a:latin typeface="Arial"/>
                <a:cs typeface="Arial"/>
              </a:rPr>
              <a:t> SW26010 RISC 64-bit (1.45 GHz) con 256 </a:t>
            </a:r>
            <a:r>
              <a:rPr lang="en-US" sz="2000" dirty="0" err="1" smtClean="0">
                <a:latin typeface="Arial"/>
                <a:cs typeface="Arial"/>
              </a:rPr>
              <a:t>núcleos</a:t>
            </a:r>
            <a:r>
              <a:rPr lang="en-US" sz="2000" dirty="0" smtClean="0">
                <a:latin typeface="Arial"/>
                <a:cs typeface="Arial"/>
              </a:rPr>
              <a:t> </a:t>
            </a:r>
            <a:r>
              <a:rPr lang="en-US" sz="2000" dirty="0" err="1" smtClean="0">
                <a:latin typeface="Arial"/>
                <a:cs typeface="Arial"/>
              </a:rPr>
              <a:t>cada</a:t>
            </a:r>
            <a:r>
              <a:rPr lang="en-US" sz="2000" dirty="0" smtClean="0">
                <a:latin typeface="Arial"/>
                <a:cs typeface="Arial"/>
              </a:rPr>
              <a:t> </a:t>
            </a:r>
            <a:r>
              <a:rPr lang="en-US" sz="2000" dirty="0" err="1" smtClean="0">
                <a:latin typeface="Arial"/>
                <a:cs typeface="Arial"/>
              </a:rPr>
              <a:t>uno</a:t>
            </a:r>
            <a:r>
              <a:rPr lang="en-US" sz="2000" dirty="0" smtClean="0">
                <a:latin typeface="Arial"/>
                <a:cs typeface="Arial"/>
              </a:rPr>
              <a:t> (total: 10649600 </a:t>
            </a:r>
            <a:r>
              <a:rPr lang="en-US" sz="2000" dirty="0" err="1" smtClean="0">
                <a:latin typeface="Arial"/>
                <a:cs typeface="Arial"/>
              </a:rPr>
              <a:t>núcleos</a:t>
            </a:r>
            <a:r>
              <a:rPr lang="en-US" sz="2000" dirty="0" smtClean="0">
                <a:latin typeface="Arial"/>
                <a:cs typeface="Arial"/>
              </a:rPr>
              <a:t>) Peak: 93014 </a:t>
            </a:r>
            <a:r>
              <a:rPr lang="en-US" sz="2000" dirty="0" err="1" smtClean="0">
                <a:latin typeface="Arial"/>
                <a:cs typeface="Arial"/>
              </a:rPr>
              <a:t>TFlops</a:t>
            </a:r>
            <a:endParaRPr lang="en-US" sz="2000" dirty="0" smtClean="0">
              <a:latin typeface="Arial"/>
              <a:cs typeface="Arial"/>
            </a:endParaRPr>
          </a:p>
          <a:p>
            <a:r>
              <a:rPr lang="en-US" sz="2000" dirty="0" smtClean="0">
                <a:latin typeface="Arial"/>
                <a:cs typeface="Arial"/>
              </a:rPr>
              <a:t>US$ 273 </a:t>
            </a:r>
            <a:r>
              <a:rPr lang="en-US" sz="2000" dirty="0" err="1" smtClean="0">
                <a:latin typeface="Arial"/>
                <a:cs typeface="Arial"/>
              </a:rPr>
              <a:t>millones</a:t>
            </a:r>
            <a:endParaRPr lang="en-US" sz="2000" dirty="0">
              <a:latin typeface="Arial"/>
              <a:cs typeface="Arial"/>
            </a:endParaRPr>
          </a:p>
        </p:txBody>
      </p:sp>
      <p:pic>
        <p:nvPicPr>
          <p:cNvPr id="4" name="Picture 3" descr="1477480235_164392_1477562005_noticia_fotograma.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3808" y="1209012"/>
            <a:ext cx="7641880" cy="4289546"/>
          </a:xfrm>
          <a:prstGeom prst="rect">
            <a:avLst/>
          </a:prstGeom>
        </p:spPr>
      </p:pic>
    </p:spTree>
    <p:extLst>
      <p:ext uri="{BB962C8B-B14F-4D97-AF65-F5344CB8AC3E}">
        <p14:creationId xmlns:p14="http://schemas.microsoft.com/office/powerpoint/2010/main" val="141264367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Line 1"/>
          <p:cNvSpPr>
            <a:spLocks noChangeShapeType="1"/>
          </p:cNvSpPr>
          <p:nvPr/>
        </p:nvSpPr>
        <p:spPr bwMode="auto">
          <a:xfrm>
            <a:off x="323850" y="549275"/>
            <a:ext cx="8351838" cy="1588"/>
          </a:xfrm>
          <a:prstGeom prst="line">
            <a:avLst/>
          </a:prstGeom>
          <a:noFill/>
          <a:ln w="3175" cmpd="sng">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9462" name="Text Box 3"/>
          <p:cNvSpPr txBox="1">
            <a:spLocks noChangeArrowheads="1"/>
          </p:cNvSpPr>
          <p:nvPr/>
        </p:nvSpPr>
        <p:spPr bwMode="auto">
          <a:xfrm>
            <a:off x="400050" y="177800"/>
            <a:ext cx="474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3528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86000"/>
              </a:lnSpc>
              <a:buClrTx/>
              <a:buFontTx/>
              <a:buNone/>
            </a:pPr>
            <a:r>
              <a:rPr lang="en-GB" sz="2000">
                <a:solidFill>
                  <a:srgbClr val="FFFFFF"/>
                </a:solidFill>
              </a:rPr>
              <a:t>Dynamics of growing SMBHs in galaxy cores</a:t>
            </a:r>
          </a:p>
        </p:txBody>
      </p:sp>
      <p:sp>
        <p:nvSpPr>
          <p:cNvPr id="2" name="TextBox 1"/>
          <p:cNvSpPr txBox="1"/>
          <p:nvPr/>
        </p:nvSpPr>
        <p:spPr>
          <a:xfrm>
            <a:off x="457200" y="76200"/>
            <a:ext cx="2329058" cy="400110"/>
          </a:xfrm>
          <a:prstGeom prst="rect">
            <a:avLst/>
          </a:prstGeom>
          <a:noFill/>
        </p:spPr>
        <p:txBody>
          <a:bodyPr wrap="none">
            <a:spAutoFit/>
          </a:bodyPr>
          <a:lstStyle/>
          <a:p>
            <a:pPr>
              <a:defRPr/>
            </a:pPr>
            <a:r>
              <a:rPr lang="en-US" sz="2000" dirty="0" err="1"/>
              <a:t>Algoritmos</a:t>
            </a:r>
            <a:r>
              <a:rPr lang="en-US" sz="2000" dirty="0"/>
              <a:t> </a:t>
            </a:r>
            <a:r>
              <a:rPr lang="en-US" sz="2000" dirty="0" err="1"/>
              <a:t>Paralelos</a:t>
            </a:r>
            <a:endParaRPr lang="en-US" sz="2000" dirty="0">
              <a:solidFill>
                <a:srgbClr val="000000"/>
              </a:solidFill>
              <a:latin typeface="+mn-lt"/>
            </a:endParaRPr>
          </a:p>
        </p:txBody>
      </p:sp>
      <p:sp>
        <p:nvSpPr>
          <p:cNvPr id="3" name="TextBox 2"/>
          <p:cNvSpPr txBox="1"/>
          <p:nvPr/>
        </p:nvSpPr>
        <p:spPr>
          <a:xfrm>
            <a:off x="3173034" y="624079"/>
            <a:ext cx="2934221" cy="707886"/>
          </a:xfrm>
          <a:prstGeom prst="rect">
            <a:avLst/>
          </a:prstGeom>
          <a:noFill/>
        </p:spPr>
        <p:txBody>
          <a:bodyPr wrap="square" rtlCol="0">
            <a:spAutoFit/>
          </a:bodyPr>
          <a:lstStyle/>
          <a:p>
            <a:pPr algn="ctr"/>
            <a:r>
              <a:rPr lang="en-US" sz="4000" b="1" dirty="0" smtClean="0"/>
              <a:t>Tianhe-2</a:t>
            </a:r>
            <a:endParaRPr lang="en-US" sz="4000" b="1" dirty="0"/>
          </a:p>
        </p:txBody>
      </p:sp>
      <p:pic>
        <p:nvPicPr>
          <p:cNvPr id="7" name="Picture 6"/>
          <p:cNvPicPr>
            <a:picLocks noChangeAspect="1"/>
          </p:cNvPicPr>
          <p:nvPr/>
        </p:nvPicPr>
        <p:blipFill>
          <a:blip r:embed="rId3"/>
          <a:stretch>
            <a:fillRect/>
          </a:stretch>
        </p:blipFill>
        <p:spPr>
          <a:xfrm>
            <a:off x="1153641" y="1429581"/>
            <a:ext cx="6899734" cy="3863851"/>
          </a:xfrm>
          <a:prstGeom prst="rect">
            <a:avLst/>
          </a:prstGeom>
        </p:spPr>
      </p:pic>
      <p:sp>
        <p:nvSpPr>
          <p:cNvPr id="8" name="TextBox 7"/>
          <p:cNvSpPr txBox="1"/>
          <p:nvPr/>
        </p:nvSpPr>
        <p:spPr>
          <a:xfrm>
            <a:off x="400050" y="5498558"/>
            <a:ext cx="8867807" cy="1015663"/>
          </a:xfrm>
          <a:prstGeom prst="rect">
            <a:avLst/>
          </a:prstGeom>
          <a:noFill/>
        </p:spPr>
        <p:txBody>
          <a:bodyPr wrap="none" rtlCol="0">
            <a:spAutoFit/>
          </a:bodyPr>
          <a:lstStyle/>
          <a:p>
            <a:r>
              <a:rPr lang="en-US" sz="2000" dirty="0">
                <a:latin typeface="Arial"/>
                <a:cs typeface="Arial"/>
              </a:rPr>
              <a:t>National Supercomputer Center, Guangzhou, </a:t>
            </a:r>
            <a:r>
              <a:rPr lang="en-US" sz="2000" dirty="0" smtClean="0">
                <a:latin typeface="Arial"/>
                <a:cs typeface="Arial"/>
              </a:rPr>
              <a:t>China</a:t>
            </a:r>
          </a:p>
          <a:p>
            <a:r>
              <a:rPr lang="en-US" sz="2000" dirty="0">
                <a:latin typeface="Arial"/>
                <a:cs typeface="Arial"/>
              </a:rPr>
              <a:t>32,000 </a:t>
            </a:r>
            <a:r>
              <a:rPr lang="en-US" sz="2000" dirty="0" smtClean="0">
                <a:latin typeface="Arial"/>
                <a:cs typeface="Arial"/>
              </a:rPr>
              <a:t>Intel Xeon E5 12C (2.2 GHz), 48000  Xeon </a:t>
            </a:r>
            <a:r>
              <a:rPr lang="en-US" sz="2000" dirty="0">
                <a:latin typeface="Arial"/>
                <a:cs typeface="Arial"/>
              </a:rPr>
              <a:t>Phi </a:t>
            </a:r>
            <a:r>
              <a:rPr lang="en-US" sz="2000" dirty="0" smtClean="0">
                <a:latin typeface="Arial"/>
                <a:cs typeface="Arial"/>
              </a:rPr>
              <a:t>31S1P33.86 PFLOPs</a:t>
            </a:r>
          </a:p>
          <a:p>
            <a:r>
              <a:rPr lang="en-US" sz="2000" dirty="0" smtClean="0">
                <a:latin typeface="Arial"/>
                <a:cs typeface="Arial"/>
              </a:rPr>
              <a:t>(total: 3120000 </a:t>
            </a:r>
            <a:r>
              <a:rPr lang="en-US" sz="2000" dirty="0" err="1" smtClean="0">
                <a:latin typeface="Arial"/>
                <a:cs typeface="Arial"/>
              </a:rPr>
              <a:t>núcleos</a:t>
            </a:r>
            <a:r>
              <a:rPr lang="en-US" sz="2000" dirty="0" smtClean="0">
                <a:latin typeface="Arial"/>
                <a:cs typeface="Arial"/>
              </a:rPr>
              <a:t>) US$ 390 </a:t>
            </a:r>
            <a:r>
              <a:rPr lang="en-US" sz="2000" dirty="0" err="1" smtClean="0">
                <a:latin typeface="Arial"/>
                <a:cs typeface="Arial"/>
              </a:rPr>
              <a:t>millones</a:t>
            </a:r>
            <a:endParaRPr lang="en-US" sz="2000" dirty="0">
              <a:latin typeface="Arial"/>
              <a:cs typeface="Arial"/>
            </a:endParaRPr>
          </a:p>
        </p:txBody>
      </p:sp>
    </p:spTree>
    <p:extLst>
      <p:ext uri="{BB962C8B-B14F-4D97-AF65-F5344CB8AC3E}">
        <p14:creationId xmlns:p14="http://schemas.microsoft.com/office/powerpoint/2010/main" val="251129097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Text Box 2"/>
          <p:cNvSpPr txBox="1">
            <a:spLocks noChangeArrowheads="1"/>
          </p:cNvSpPr>
          <p:nvPr/>
        </p:nvSpPr>
        <p:spPr bwMode="auto">
          <a:xfrm>
            <a:off x="457200" y="762000"/>
            <a:ext cx="5486400" cy="44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93000"/>
              </a:lnSpc>
              <a:buClrTx/>
              <a:buFontTx/>
              <a:buNone/>
            </a:pPr>
            <a:r>
              <a:rPr lang="en-GB" b="1" dirty="0" smtClean="0">
                <a:solidFill>
                  <a:srgbClr val="000000"/>
                </a:solidFill>
                <a:latin typeface="+mj-lt"/>
              </a:rPr>
              <a:t>TOP500 Supercomputer en 2017</a:t>
            </a:r>
            <a:endParaRPr lang="en-GB" b="1" dirty="0">
              <a:solidFill>
                <a:srgbClr val="000000"/>
              </a:solidFill>
              <a:latin typeface="+mj-lt"/>
            </a:endParaRPr>
          </a:p>
        </p:txBody>
      </p:sp>
      <p:sp>
        <p:nvSpPr>
          <p:cNvPr id="7" name="Line 1"/>
          <p:cNvSpPr>
            <a:spLocks noChangeShapeType="1"/>
          </p:cNvSpPr>
          <p:nvPr/>
        </p:nvSpPr>
        <p:spPr bwMode="auto">
          <a:xfrm>
            <a:off x="323850" y="549275"/>
            <a:ext cx="8351838" cy="158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pic>
        <p:nvPicPr>
          <p:cNvPr id="3" name="Picture 2" descr="Top500country2015.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371600"/>
            <a:ext cx="9144000" cy="4906997"/>
          </a:xfrm>
          <a:prstGeom prst="rect">
            <a:avLst/>
          </a:prstGeom>
          <a:ln w="28575" cmpd="sng">
            <a:solidFill>
              <a:srgbClr val="000000"/>
            </a:solidFill>
          </a:ln>
        </p:spPr>
      </p:pic>
      <p:sp>
        <p:nvSpPr>
          <p:cNvPr id="6" name="Text Box 2"/>
          <p:cNvSpPr txBox="1">
            <a:spLocks noChangeArrowheads="1"/>
          </p:cNvSpPr>
          <p:nvPr/>
        </p:nvSpPr>
        <p:spPr bwMode="auto">
          <a:xfrm>
            <a:off x="6705600" y="6393095"/>
            <a:ext cx="2425980" cy="44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93000"/>
              </a:lnSpc>
              <a:buClrTx/>
              <a:buFontTx/>
              <a:buNone/>
            </a:pPr>
            <a:r>
              <a:rPr lang="en-GB" dirty="0" smtClean="0">
                <a:solidFill>
                  <a:srgbClr val="000000"/>
                </a:solidFill>
                <a:latin typeface="+mj-lt"/>
              </a:rPr>
              <a:t>www.top500.org</a:t>
            </a:r>
            <a:endParaRPr lang="en-GB" dirty="0">
              <a:solidFill>
                <a:srgbClr val="000000"/>
              </a:solidFill>
              <a:latin typeface="+mj-lt"/>
            </a:endParaRPr>
          </a:p>
        </p:txBody>
      </p:sp>
      <p:sp>
        <p:nvSpPr>
          <p:cNvPr id="9" name="Oval 8"/>
          <p:cNvSpPr/>
          <p:nvPr/>
        </p:nvSpPr>
        <p:spPr bwMode="auto">
          <a:xfrm>
            <a:off x="1371600" y="2819400"/>
            <a:ext cx="1600200" cy="1066800"/>
          </a:xfrm>
          <a:prstGeom prst="ellipse">
            <a:avLst/>
          </a:prstGeom>
          <a:solidFill>
            <a:schemeClr val="accent1">
              <a:lumMod val="75000"/>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sp>
        <p:nvSpPr>
          <p:cNvPr id="11" name="Oval 10"/>
          <p:cNvSpPr/>
          <p:nvPr/>
        </p:nvSpPr>
        <p:spPr bwMode="auto">
          <a:xfrm>
            <a:off x="6096000" y="2971800"/>
            <a:ext cx="1981200" cy="1143000"/>
          </a:xfrm>
          <a:prstGeom prst="ellipse">
            <a:avLst/>
          </a:prstGeom>
          <a:solidFill>
            <a:schemeClr val="accent1">
              <a:lumMod val="75000"/>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sp>
        <p:nvSpPr>
          <p:cNvPr id="12" name="Oval 11"/>
          <p:cNvSpPr/>
          <p:nvPr/>
        </p:nvSpPr>
        <p:spPr bwMode="auto">
          <a:xfrm>
            <a:off x="4038600" y="2514600"/>
            <a:ext cx="1447800" cy="914400"/>
          </a:xfrm>
          <a:prstGeom prst="ellipse">
            <a:avLst/>
          </a:prstGeom>
          <a:solidFill>
            <a:schemeClr val="accent1">
              <a:lumMod val="75000"/>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sp>
        <p:nvSpPr>
          <p:cNvPr id="13" name="Oval 12"/>
          <p:cNvSpPr/>
          <p:nvPr/>
        </p:nvSpPr>
        <p:spPr bwMode="auto">
          <a:xfrm>
            <a:off x="2971800" y="4572000"/>
            <a:ext cx="685800" cy="457200"/>
          </a:xfrm>
          <a:prstGeom prst="ellipse">
            <a:avLst/>
          </a:prstGeom>
          <a:solidFill>
            <a:schemeClr val="accent1">
              <a:lumMod val="75000"/>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sp>
        <p:nvSpPr>
          <p:cNvPr id="14" name="TextBox 13"/>
          <p:cNvSpPr txBox="1"/>
          <p:nvPr/>
        </p:nvSpPr>
        <p:spPr>
          <a:xfrm>
            <a:off x="457200" y="76200"/>
            <a:ext cx="2329058" cy="400110"/>
          </a:xfrm>
          <a:prstGeom prst="rect">
            <a:avLst/>
          </a:prstGeom>
          <a:noFill/>
        </p:spPr>
        <p:txBody>
          <a:bodyPr wrap="none">
            <a:spAutoFit/>
          </a:bodyPr>
          <a:lstStyle/>
          <a:p>
            <a:pPr>
              <a:defRPr/>
            </a:pPr>
            <a:r>
              <a:rPr lang="en-US" sz="2000" dirty="0" err="1"/>
              <a:t>Algoritmos</a:t>
            </a:r>
            <a:r>
              <a:rPr lang="en-US" sz="2000" dirty="0"/>
              <a:t> </a:t>
            </a:r>
            <a:r>
              <a:rPr lang="en-US" sz="2000" dirty="0" err="1"/>
              <a:t>Paralelos</a:t>
            </a:r>
            <a:endParaRPr lang="en-US" sz="2000" dirty="0">
              <a:solidFill>
                <a:srgbClr val="000000"/>
              </a:solidFill>
              <a:latin typeface="+mn-lt"/>
            </a:endParaRPr>
          </a:p>
        </p:txBody>
      </p:sp>
    </p:spTree>
    <p:extLst>
      <p:ext uri="{BB962C8B-B14F-4D97-AF65-F5344CB8AC3E}">
        <p14:creationId xmlns:p14="http://schemas.microsoft.com/office/powerpoint/2010/main" val="372882250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Text Box 2"/>
          <p:cNvSpPr txBox="1">
            <a:spLocks noChangeArrowheads="1"/>
          </p:cNvSpPr>
          <p:nvPr/>
        </p:nvSpPr>
        <p:spPr bwMode="auto">
          <a:xfrm>
            <a:off x="457200" y="762000"/>
            <a:ext cx="8839200" cy="78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93000"/>
              </a:lnSpc>
              <a:buClrTx/>
              <a:buFontTx/>
              <a:buNone/>
            </a:pPr>
            <a:r>
              <a:rPr lang="en-GB" b="1" dirty="0" smtClean="0">
                <a:solidFill>
                  <a:srgbClr val="000000"/>
                </a:solidFill>
                <a:latin typeface="+mj-lt"/>
              </a:rPr>
              <a:t>TOP500 </a:t>
            </a:r>
            <a:r>
              <a:rPr lang="en-GB" b="1" dirty="0" err="1" smtClean="0">
                <a:solidFill>
                  <a:srgbClr val="000000"/>
                </a:solidFill>
                <a:latin typeface="+mj-lt"/>
              </a:rPr>
              <a:t>Supercomputadores</a:t>
            </a:r>
            <a:r>
              <a:rPr lang="en-GB" b="1" dirty="0" smtClean="0">
                <a:solidFill>
                  <a:srgbClr val="000000"/>
                </a:solidFill>
                <a:latin typeface="+mj-lt"/>
              </a:rPr>
              <a:t> en 2017, </a:t>
            </a:r>
            <a:r>
              <a:rPr lang="en-GB" dirty="0" err="1" smtClean="0">
                <a:solidFill>
                  <a:srgbClr val="000000"/>
                </a:solidFill>
                <a:latin typeface="+mj-lt"/>
              </a:rPr>
              <a:t>dominado</a:t>
            </a:r>
            <a:r>
              <a:rPr lang="en-GB" dirty="0" smtClean="0">
                <a:solidFill>
                  <a:srgbClr val="000000"/>
                </a:solidFill>
                <a:latin typeface="+mj-lt"/>
              </a:rPr>
              <a:t> </a:t>
            </a:r>
            <a:r>
              <a:rPr lang="en-GB" dirty="0" err="1" smtClean="0">
                <a:solidFill>
                  <a:srgbClr val="000000"/>
                </a:solidFill>
                <a:latin typeface="+mj-lt"/>
              </a:rPr>
              <a:t>por</a:t>
            </a:r>
            <a:r>
              <a:rPr lang="en-GB" dirty="0" smtClean="0">
                <a:solidFill>
                  <a:srgbClr val="000000"/>
                </a:solidFill>
                <a:latin typeface="+mj-lt"/>
              </a:rPr>
              <a:t> Graphic Processing Units (GPUs)</a:t>
            </a:r>
            <a:endParaRPr lang="en-GB" dirty="0">
              <a:solidFill>
                <a:srgbClr val="000000"/>
              </a:solidFill>
              <a:latin typeface="+mj-lt"/>
            </a:endParaRPr>
          </a:p>
        </p:txBody>
      </p:sp>
      <p:sp>
        <p:nvSpPr>
          <p:cNvPr id="7" name="Line 1"/>
          <p:cNvSpPr>
            <a:spLocks noChangeShapeType="1"/>
          </p:cNvSpPr>
          <p:nvPr/>
        </p:nvSpPr>
        <p:spPr bwMode="auto">
          <a:xfrm>
            <a:off x="323850" y="549275"/>
            <a:ext cx="8351838" cy="158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descr="Screen Shot 2015-07-28 at 1.43.30 A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5800" y="1470018"/>
            <a:ext cx="7696200" cy="4970163"/>
          </a:xfrm>
          <a:prstGeom prst="rect">
            <a:avLst/>
          </a:prstGeom>
        </p:spPr>
      </p:pic>
      <p:sp>
        <p:nvSpPr>
          <p:cNvPr id="6" name="Text Box 2"/>
          <p:cNvSpPr txBox="1">
            <a:spLocks noChangeArrowheads="1"/>
          </p:cNvSpPr>
          <p:nvPr/>
        </p:nvSpPr>
        <p:spPr bwMode="auto">
          <a:xfrm>
            <a:off x="6705600" y="6393095"/>
            <a:ext cx="2425980" cy="44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93000"/>
              </a:lnSpc>
              <a:buClrTx/>
              <a:buFontTx/>
              <a:buNone/>
            </a:pPr>
            <a:r>
              <a:rPr lang="en-GB" dirty="0" smtClean="0">
                <a:solidFill>
                  <a:srgbClr val="000000"/>
                </a:solidFill>
                <a:latin typeface="+mj-lt"/>
              </a:rPr>
              <a:t>www.top500.org</a:t>
            </a:r>
            <a:endParaRPr lang="en-GB" dirty="0">
              <a:solidFill>
                <a:srgbClr val="000000"/>
              </a:solidFill>
              <a:latin typeface="+mj-lt"/>
            </a:endParaRPr>
          </a:p>
        </p:txBody>
      </p:sp>
      <p:sp>
        <p:nvSpPr>
          <p:cNvPr id="9" name="TextBox 8"/>
          <p:cNvSpPr txBox="1"/>
          <p:nvPr/>
        </p:nvSpPr>
        <p:spPr>
          <a:xfrm>
            <a:off x="457200" y="76200"/>
            <a:ext cx="2329058" cy="400110"/>
          </a:xfrm>
          <a:prstGeom prst="rect">
            <a:avLst/>
          </a:prstGeom>
          <a:noFill/>
        </p:spPr>
        <p:txBody>
          <a:bodyPr wrap="none">
            <a:spAutoFit/>
          </a:bodyPr>
          <a:lstStyle/>
          <a:p>
            <a:pPr>
              <a:defRPr/>
            </a:pPr>
            <a:r>
              <a:rPr lang="en-US" sz="2000" dirty="0" err="1"/>
              <a:t>Algoritmos</a:t>
            </a:r>
            <a:r>
              <a:rPr lang="en-US" sz="2000" dirty="0"/>
              <a:t> </a:t>
            </a:r>
            <a:r>
              <a:rPr lang="en-US" sz="2000" dirty="0" err="1"/>
              <a:t>Paralelos</a:t>
            </a:r>
            <a:endParaRPr lang="en-US" sz="2000" dirty="0">
              <a:solidFill>
                <a:srgbClr val="000000"/>
              </a:solidFill>
              <a:latin typeface="+mn-lt"/>
            </a:endParaRPr>
          </a:p>
        </p:txBody>
      </p:sp>
    </p:spTree>
    <p:extLst>
      <p:ext uri="{BB962C8B-B14F-4D97-AF65-F5344CB8AC3E}">
        <p14:creationId xmlns:p14="http://schemas.microsoft.com/office/powerpoint/2010/main" val="295894597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4483" y="197622"/>
            <a:ext cx="7772400" cy="313190"/>
          </a:xfrm>
        </p:spPr>
        <p:txBody>
          <a:bodyPr>
            <a:noAutofit/>
          </a:bodyPr>
          <a:lstStyle/>
          <a:p>
            <a:pPr algn="l"/>
            <a:r>
              <a:rPr lang="en-US" sz="1800" dirty="0" smtClean="0"/>
              <a:t>CS50 - </a:t>
            </a:r>
            <a:r>
              <a:rPr lang="en-US" sz="1800" dirty="0" err="1" smtClean="0"/>
              <a:t>Algoritmos</a:t>
            </a:r>
            <a:endParaRPr lang="en-US" sz="1800" dirty="0"/>
          </a:p>
        </p:txBody>
      </p:sp>
      <p:cxnSp>
        <p:nvCxnSpPr>
          <p:cNvPr id="5" name="Straight Connector 4"/>
          <p:cNvCxnSpPr/>
          <p:nvPr/>
        </p:nvCxnSpPr>
        <p:spPr>
          <a:xfrm>
            <a:off x="165658" y="607452"/>
            <a:ext cx="8324336" cy="27612"/>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9642" y="665505"/>
            <a:ext cx="5283042" cy="646331"/>
          </a:xfrm>
          <a:prstGeom prst="rect">
            <a:avLst/>
          </a:prstGeom>
          <a:noFill/>
        </p:spPr>
        <p:txBody>
          <a:bodyPr wrap="none" rtlCol="0">
            <a:spAutoFit/>
          </a:bodyPr>
          <a:lstStyle/>
          <a:p>
            <a:r>
              <a:rPr lang="en-US" sz="3600" b="1" dirty="0" err="1" smtClean="0"/>
              <a:t>Algoritmo</a:t>
            </a:r>
            <a:r>
              <a:rPr lang="en-US" sz="3600" dirty="0" smtClean="0"/>
              <a:t>: </a:t>
            </a:r>
            <a:r>
              <a:rPr lang="en-US" sz="3600" dirty="0" err="1" smtClean="0"/>
              <a:t>camino</a:t>
            </a:r>
            <a:r>
              <a:rPr lang="en-US" sz="3600" dirty="0" smtClean="0"/>
              <a:t> a la UNI</a:t>
            </a:r>
          </a:p>
        </p:txBody>
      </p:sp>
      <p:pic>
        <p:nvPicPr>
          <p:cNvPr id="11" name="Picture 10" descr="bed.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5658" y="1642884"/>
            <a:ext cx="1375274" cy="1375274"/>
          </a:xfrm>
          <a:prstGeom prst="rect">
            <a:avLst/>
          </a:prstGeom>
        </p:spPr>
      </p:pic>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54694" y="1510067"/>
            <a:ext cx="605007" cy="573713"/>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82776" y="1260577"/>
            <a:ext cx="860677" cy="1241508"/>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09100" y="2016645"/>
            <a:ext cx="928851" cy="1531153"/>
          </a:xfrm>
          <a:prstGeom prst="rect">
            <a:avLst/>
          </a:prstGeom>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137951" y="2616178"/>
            <a:ext cx="780294" cy="686121"/>
          </a:xfrm>
          <a:prstGeom prst="rect">
            <a:avLst/>
          </a:prstGeom>
        </p:spPr>
      </p:pic>
      <p:pic>
        <p:nvPicPr>
          <p:cNvPr id="16" name="Picture 15" descr="can-stock-photo_csp22058179.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63999" y="1510067"/>
            <a:ext cx="1371600" cy="1411224"/>
          </a:xfrm>
          <a:prstGeom prst="rect">
            <a:avLst/>
          </a:prstGeom>
        </p:spPr>
      </p:pic>
      <p:pic>
        <p:nvPicPr>
          <p:cNvPr id="17" name="Picture 1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477700" y="2412229"/>
            <a:ext cx="743461" cy="946223"/>
          </a:xfrm>
          <a:prstGeom prst="rect">
            <a:avLst/>
          </a:prstGeom>
        </p:spPr>
      </p:pic>
      <p:pic>
        <p:nvPicPr>
          <p:cNvPr id="20" name="Picture 1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345354" y="1345077"/>
            <a:ext cx="946592" cy="985445"/>
          </a:xfrm>
          <a:prstGeom prst="rect">
            <a:avLst/>
          </a:prstGeom>
        </p:spPr>
      </p:pic>
      <p:pic>
        <p:nvPicPr>
          <p:cNvPr id="24" name="Picture 23" descr="goofy-walking.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flipH="1">
            <a:off x="4971136" y="5078016"/>
            <a:ext cx="1035791" cy="1512017"/>
          </a:xfrm>
          <a:prstGeom prst="rect">
            <a:avLst/>
          </a:prstGeom>
        </p:spPr>
      </p:pic>
      <p:pic>
        <p:nvPicPr>
          <p:cNvPr id="26" name="Picture 25" descr="images.jpe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531079" y="3886464"/>
            <a:ext cx="1598412" cy="1063671"/>
          </a:xfrm>
          <a:prstGeom prst="rect">
            <a:avLst/>
          </a:prstGeom>
        </p:spPr>
      </p:pic>
      <p:sp>
        <p:nvSpPr>
          <p:cNvPr id="28" name="Down Arrow 27"/>
          <p:cNvSpPr/>
          <p:nvPr/>
        </p:nvSpPr>
        <p:spPr>
          <a:xfrm rot="16200000">
            <a:off x="1813336" y="1713426"/>
            <a:ext cx="322445" cy="4025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Down Arrow 28"/>
          <p:cNvSpPr/>
          <p:nvPr/>
        </p:nvSpPr>
        <p:spPr>
          <a:xfrm rot="5400000">
            <a:off x="1788955" y="2584531"/>
            <a:ext cx="322445" cy="4025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wn Arrow 30"/>
          <p:cNvSpPr/>
          <p:nvPr/>
        </p:nvSpPr>
        <p:spPr>
          <a:xfrm rot="16200000">
            <a:off x="3727478" y="2661528"/>
            <a:ext cx="322445" cy="64079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Down Arrow 31"/>
          <p:cNvSpPr/>
          <p:nvPr/>
        </p:nvSpPr>
        <p:spPr>
          <a:xfrm rot="16421991">
            <a:off x="5757023" y="1955386"/>
            <a:ext cx="322445" cy="4025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rot="10800000">
            <a:off x="3678676" y="4799307"/>
            <a:ext cx="420050" cy="2749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urved Left Arrow 2"/>
          <p:cNvSpPr/>
          <p:nvPr/>
        </p:nvSpPr>
        <p:spPr>
          <a:xfrm>
            <a:off x="7871698" y="2241292"/>
            <a:ext cx="841995" cy="283299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Down Arrow 37"/>
          <p:cNvSpPr/>
          <p:nvPr/>
        </p:nvSpPr>
        <p:spPr>
          <a:xfrm rot="16200000" flipV="1">
            <a:off x="6232409" y="4242421"/>
            <a:ext cx="322445" cy="33304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3450464" y="2124161"/>
            <a:ext cx="432505" cy="400110"/>
          </a:xfrm>
          <a:prstGeom prst="rect">
            <a:avLst/>
          </a:prstGeom>
          <a:noFill/>
        </p:spPr>
        <p:txBody>
          <a:bodyPr wrap="none" rtlCol="0">
            <a:spAutoFit/>
          </a:bodyPr>
          <a:lstStyle/>
          <a:p>
            <a:r>
              <a:rPr lang="en-US" sz="2000" b="1" dirty="0" smtClean="0"/>
              <a:t>x3</a:t>
            </a:r>
            <a:endParaRPr lang="en-US" sz="2000" b="1" dirty="0"/>
          </a:p>
        </p:txBody>
      </p:sp>
      <p:pic>
        <p:nvPicPr>
          <p:cNvPr id="6" name="Picture 5" descr="escolares-tarjetas.jp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689576" y="4080678"/>
            <a:ext cx="1064283" cy="784450"/>
          </a:xfrm>
          <a:prstGeom prst="rect">
            <a:avLst/>
          </a:prstGeom>
        </p:spPr>
      </p:pic>
      <p:sp>
        <p:nvSpPr>
          <p:cNvPr id="7" name="Bent Arrow 6"/>
          <p:cNvSpPr/>
          <p:nvPr/>
        </p:nvSpPr>
        <p:spPr>
          <a:xfrm rot="10800000">
            <a:off x="6560155" y="5113254"/>
            <a:ext cx="946189" cy="772548"/>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8" name="Picture 7" descr="uni.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87934" y="4511279"/>
            <a:ext cx="2880367" cy="1294988"/>
          </a:xfrm>
          <a:prstGeom prst="rect">
            <a:avLst/>
          </a:prstGeom>
        </p:spPr>
      </p:pic>
      <p:sp>
        <p:nvSpPr>
          <p:cNvPr id="33" name="TextBox 32"/>
          <p:cNvSpPr txBox="1"/>
          <p:nvPr/>
        </p:nvSpPr>
        <p:spPr>
          <a:xfrm>
            <a:off x="7052374" y="3358452"/>
            <a:ext cx="453970" cy="646331"/>
          </a:xfrm>
          <a:prstGeom prst="rect">
            <a:avLst/>
          </a:prstGeom>
          <a:solidFill>
            <a:srgbClr val="C0504D"/>
          </a:solidFill>
        </p:spPr>
        <p:txBody>
          <a:bodyPr wrap="none" rtlCol="0">
            <a:spAutoFit/>
          </a:bodyPr>
          <a:lstStyle/>
          <a:p>
            <a:r>
              <a:rPr lang="en-US" sz="3600" b="1" dirty="0" smtClean="0">
                <a:solidFill>
                  <a:schemeClr val="bg1"/>
                </a:solidFill>
              </a:rPr>
              <a:t>if</a:t>
            </a:r>
            <a:endParaRPr lang="en-US" sz="3600" b="1" dirty="0">
              <a:solidFill>
                <a:schemeClr val="bg1"/>
              </a:solidFill>
            </a:endParaRPr>
          </a:p>
        </p:txBody>
      </p:sp>
      <p:sp>
        <p:nvSpPr>
          <p:cNvPr id="35" name="TextBox 34"/>
          <p:cNvSpPr txBox="1"/>
          <p:nvPr/>
        </p:nvSpPr>
        <p:spPr>
          <a:xfrm>
            <a:off x="3438152" y="1918126"/>
            <a:ext cx="707927" cy="646331"/>
          </a:xfrm>
          <a:prstGeom prst="rect">
            <a:avLst/>
          </a:prstGeom>
          <a:solidFill>
            <a:srgbClr val="C0504D"/>
          </a:solidFill>
        </p:spPr>
        <p:txBody>
          <a:bodyPr wrap="square" rtlCol="0">
            <a:spAutoFit/>
          </a:bodyPr>
          <a:lstStyle/>
          <a:p>
            <a:r>
              <a:rPr lang="en-US" sz="3600" b="1" dirty="0" smtClean="0">
                <a:solidFill>
                  <a:schemeClr val="bg1"/>
                </a:solidFill>
              </a:rPr>
              <a:t>x3</a:t>
            </a:r>
            <a:endParaRPr lang="en-US" sz="3600" b="1" dirty="0">
              <a:solidFill>
                <a:schemeClr val="bg1"/>
              </a:solidFill>
            </a:endParaRPr>
          </a:p>
        </p:txBody>
      </p:sp>
      <p:sp>
        <p:nvSpPr>
          <p:cNvPr id="30" name="Curved Up Arrow 29"/>
          <p:cNvSpPr/>
          <p:nvPr/>
        </p:nvSpPr>
        <p:spPr>
          <a:xfrm rot="16200000">
            <a:off x="3132363" y="1768503"/>
            <a:ext cx="1272156" cy="755281"/>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3256770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00200" y="1828800"/>
            <a:ext cx="5283200" cy="3619500"/>
          </a:xfrm>
          <a:prstGeom prst="rect">
            <a:avLst/>
          </a:prstGeom>
        </p:spPr>
      </p:pic>
      <p:sp>
        <p:nvSpPr>
          <p:cNvPr id="4" name="TextBox 3"/>
          <p:cNvSpPr txBox="1"/>
          <p:nvPr/>
        </p:nvSpPr>
        <p:spPr>
          <a:xfrm>
            <a:off x="4876800" y="609600"/>
            <a:ext cx="3962400" cy="1200328"/>
          </a:xfrm>
          <a:prstGeom prst="rect">
            <a:avLst/>
          </a:prstGeom>
          <a:noFill/>
        </p:spPr>
        <p:txBody>
          <a:bodyPr wrap="square" rtlCol="0">
            <a:spAutoFit/>
          </a:bodyPr>
          <a:lstStyle/>
          <a:p>
            <a:r>
              <a:rPr lang="en-US" sz="2400" b="1" dirty="0" smtClean="0">
                <a:solidFill>
                  <a:srgbClr val="000000"/>
                </a:solidFill>
                <a:latin typeface="Arial"/>
                <a:cs typeface="Arial"/>
              </a:rPr>
              <a:t>DEVICE: </a:t>
            </a:r>
          </a:p>
          <a:p>
            <a:r>
              <a:rPr lang="en-US" sz="2400" b="1" dirty="0" smtClean="0">
                <a:solidFill>
                  <a:srgbClr val="000000"/>
                </a:solidFill>
                <a:latin typeface="Arial"/>
                <a:cs typeface="Arial"/>
              </a:rPr>
              <a:t>GPU</a:t>
            </a:r>
            <a:r>
              <a:rPr lang="en-US" sz="2400" dirty="0" smtClean="0">
                <a:solidFill>
                  <a:srgbClr val="000000"/>
                </a:solidFill>
                <a:latin typeface="Arial"/>
                <a:cs typeface="Arial"/>
              </a:rPr>
              <a:t> y </a:t>
            </a:r>
            <a:r>
              <a:rPr lang="en-US" sz="2400" dirty="0" err="1" smtClean="0">
                <a:solidFill>
                  <a:srgbClr val="000000"/>
                </a:solidFill>
                <a:latin typeface="Arial"/>
                <a:cs typeface="Arial"/>
              </a:rPr>
              <a:t>su</a:t>
            </a:r>
            <a:r>
              <a:rPr lang="en-US" sz="2400" dirty="0" smtClean="0">
                <a:solidFill>
                  <a:srgbClr val="000000"/>
                </a:solidFill>
                <a:latin typeface="Arial"/>
                <a:cs typeface="Arial"/>
              </a:rPr>
              <a:t> </a:t>
            </a:r>
            <a:r>
              <a:rPr lang="en-US" sz="2400" dirty="0" err="1" smtClean="0">
                <a:solidFill>
                  <a:srgbClr val="000000"/>
                </a:solidFill>
                <a:latin typeface="Arial"/>
                <a:cs typeface="Arial"/>
              </a:rPr>
              <a:t>memoria</a:t>
            </a:r>
            <a:r>
              <a:rPr lang="en-US" sz="2400" dirty="0" smtClean="0">
                <a:solidFill>
                  <a:srgbClr val="000000"/>
                </a:solidFill>
                <a:latin typeface="Arial"/>
                <a:cs typeface="Arial"/>
              </a:rPr>
              <a:t> (device memory)</a:t>
            </a:r>
            <a:r>
              <a:rPr lang="en-US" dirty="0">
                <a:solidFill>
                  <a:srgbClr val="000000"/>
                </a:solidFill>
                <a:latin typeface="Arial"/>
                <a:cs typeface="Arial"/>
              </a:rPr>
              <a:t>,</a:t>
            </a:r>
            <a:r>
              <a:rPr lang="en-US" sz="2400" dirty="0" smtClean="0">
                <a:solidFill>
                  <a:srgbClr val="000000"/>
                </a:solidFill>
                <a:latin typeface="Arial"/>
                <a:cs typeface="Arial"/>
              </a:rPr>
              <a:t> multitasking </a:t>
            </a:r>
            <a:endParaRPr lang="en-US" sz="2400" dirty="0">
              <a:solidFill>
                <a:srgbClr val="000000"/>
              </a:solidFill>
              <a:latin typeface="Arial"/>
              <a:cs typeface="Arial"/>
            </a:endParaRPr>
          </a:p>
        </p:txBody>
      </p:sp>
      <p:sp>
        <p:nvSpPr>
          <p:cNvPr id="7" name="TextBox 6"/>
          <p:cNvSpPr txBox="1"/>
          <p:nvPr/>
        </p:nvSpPr>
        <p:spPr>
          <a:xfrm>
            <a:off x="228600" y="5657672"/>
            <a:ext cx="3048000" cy="1200328"/>
          </a:xfrm>
          <a:prstGeom prst="rect">
            <a:avLst/>
          </a:prstGeom>
          <a:noFill/>
        </p:spPr>
        <p:txBody>
          <a:bodyPr wrap="square" rtlCol="0">
            <a:spAutoFit/>
          </a:bodyPr>
          <a:lstStyle/>
          <a:p>
            <a:r>
              <a:rPr lang="en-US" sz="2400" b="1" dirty="0" smtClean="0">
                <a:solidFill>
                  <a:srgbClr val="000000"/>
                </a:solidFill>
                <a:latin typeface="Arial"/>
                <a:cs typeface="Arial"/>
              </a:rPr>
              <a:t>HOST: </a:t>
            </a:r>
            <a:endParaRPr lang="en-US" b="1" dirty="0">
              <a:solidFill>
                <a:srgbClr val="000000"/>
              </a:solidFill>
              <a:latin typeface="Arial"/>
              <a:cs typeface="Arial"/>
            </a:endParaRPr>
          </a:p>
          <a:p>
            <a:r>
              <a:rPr lang="en-US" sz="2400" b="1" dirty="0" smtClean="0">
                <a:solidFill>
                  <a:srgbClr val="000000"/>
                </a:solidFill>
                <a:latin typeface="Arial"/>
                <a:cs typeface="Arial"/>
              </a:rPr>
              <a:t>CPU</a:t>
            </a:r>
            <a:r>
              <a:rPr lang="en-US" sz="2400" dirty="0" smtClean="0">
                <a:solidFill>
                  <a:srgbClr val="000000"/>
                </a:solidFill>
                <a:latin typeface="Arial"/>
                <a:cs typeface="Arial"/>
              </a:rPr>
              <a:t> y </a:t>
            </a:r>
            <a:r>
              <a:rPr lang="en-US" sz="2400" dirty="0" err="1" smtClean="0">
                <a:solidFill>
                  <a:srgbClr val="000000"/>
                </a:solidFill>
                <a:latin typeface="Arial"/>
                <a:cs typeface="Arial"/>
              </a:rPr>
              <a:t>su</a:t>
            </a:r>
            <a:r>
              <a:rPr lang="en-US" sz="2400" dirty="0" smtClean="0">
                <a:solidFill>
                  <a:srgbClr val="000000"/>
                </a:solidFill>
                <a:latin typeface="Arial"/>
                <a:cs typeface="Arial"/>
              </a:rPr>
              <a:t> </a:t>
            </a:r>
            <a:r>
              <a:rPr lang="en-US" sz="2400" dirty="0" err="1" smtClean="0">
                <a:solidFill>
                  <a:srgbClr val="000000"/>
                </a:solidFill>
                <a:latin typeface="Arial"/>
                <a:cs typeface="Arial"/>
              </a:rPr>
              <a:t>memoria</a:t>
            </a:r>
            <a:r>
              <a:rPr lang="en-US" sz="2400" dirty="0" smtClean="0">
                <a:solidFill>
                  <a:srgbClr val="000000"/>
                </a:solidFill>
                <a:latin typeface="Arial"/>
                <a:cs typeface="Arial"/>
              </a:rPr>
              <a:t> (host memory) </a:t>
            </a:r>
            <a:endParaRPr lang="en-US" sz="2400" dirty="0">
              <a:solidFill>
                <a:srgbClr val="000000"/>
              </a:solidFill>
              <a:latin typeface="Arial"/>
              <a:cs typeface="Arial"/>
            </a:endParaRPr>
          </a:p>
        </p:txBody>
      </p:sp>
      <p:sp>
        <p:nvSpPr>
          <p:cNvPr id="8" name="Line 1"/>
          <p:cNvSpPr>
            <a:spLocks noChangeShapeType="1"/>
          </p:cNvSpPr>
          <p:nvPr/>
        </p:nvSpPr>
        <p:spPr bwMode="auto">
          <a:xfrm>
            <a:off x="323850" y="549275"/>
            <a:ext cx="8351838" cy="158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200" y="685800"/>
            <a:ext cx="2170253" cy="2286000"/>
          </a:xfrm>
          <a:prstGeom prst="rect">
            <a:avLst/>
          </a:prstGeom>
        </p:spPr>
      </p:pic>
      <p:pic>
        <p:nvPicPr>
          <p:cNvPr id="6" name="Picture 5" descr="tesla-k20-series.gi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53000" y="3810000"/>
            <a:ext cx="4662408" cy="3835400"/>
          </a:xfrm>
          <a:prstGeom prst="rect">
            <a:avLst/>
          </a:prstGeom>
        </p:spPr>
      </p:pic>
      <p:sp>
        <p:nvSpPr>
          <p:cNvPr id="10" name="TextBox 9"/>
          <p:cNvSpPr txBox="1"/>
          <p:nvPr/>
        </p:nvSpPr>
        <p:spPr>
          <a:xfrm>
            <a:off x="457200" y="76200"/>
            <a:ext cx="2329058" cy="400110"/>
          </a:xfrm>
          <a:prstGeom prst="rect">
            <a:avLst/>
          </a:prstGeom>
          <a:noFill/>
        </p:spPr>
        <p:txBody>
          <a:bodyPr wrap="none">
            <a:spAutoFit/>
          </a:bodyPr>
          <a:lstStyle/>
          <a:p>
            <a:pPr>
              <a:defRPr/>
            </a:pPr>
            <a:r>
              <a:rPr lang="en-US" sz="2000" dirty="0" err="1"/>
              <a:t>Algoritmos</a:t>
            </a:r>
            <a:r>
              <a:rPr lang="en-US" sz="2000" dirty="0"/>
              <a:t> </a:t>
            </a:r>
            <a:r>
              <a:rPr lang="en-US" sz="2000" dirty="0" err="1"/>
              <a:t>Paralelos</a:t>
            </a:r>
            <a:endParaRPr lang="en-US" sz="2000" dirty="0">
              <a:solidFill>
                <a:srgbClr val="000000"/>
              </a:solidFill>
              <a:latin typeface="+mn-lt"/>
            </a:endParaRPr>
          </a:p>
        </p:txBody>
      </p:sp>
    </p:spTree>
    <p:extLst>
      <p:ext uri="{BB962C8B-B14F-4D97-AF65-F5344CB8AC3E}">
        <p14:creationId xmlns:p14="http://schemas.microsoft.com/office/powerpoint/2010/main" val="64359435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Line 1"/>
          <p:cNvSpPr>
            <a:spLocks noChangeShapeType="1"/>
          </p:cNvSpPr>
          <p:nvPr/>
        </p:nvSpPr>
        <p:spPr bwMode="auto">
          <a:xfrm>
            <a:off x="323850" y="549275"/>
            <a:ext cx="8351838" cy="1588"/>
          </a:xfrm>
          <a:prstGeom prst="line">
            <a:avLst/>
          </a:prstGeom>
          <a:noFill/>
          <a:ln w="3175" cmpd="sng">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9462" name="Text Box 3"/>
          <p:cNvSpPr txBox="1">
            <a:spLocks noChangeArrowheads="1"/>
          </p:cNvSpPr>
          <p:nvPr/>
        </p:nvSpPr>
        <p:spPr bwMode="auto">
          <a:xfrm>
            <a:off x="400050" y="177800"/>
            <a:ext cx="474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3528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86000"/>
              </a:lnSpc>
              <a:buClrTx/>
              <a:buFontTx/>
              <a:buNone/>
            </a:pPr>
            <a:r>
              <a:rPr lang="en-GB" sz="2000">
                <a:solidFill>
                  <a:srgbClr val="FFFFFF"/>
                </a:solidFill>
              </a:rPr>
              <a:t>Dynamics of growing SMBHs in galaxy cores</a:t>
            </a:r>
          </a:p>
        </p:txBody>
      </p:sp>
      <p:sp>
        <p:nvSpPr>
          <p:cNvPr id="2" name="TextBox 1"/>
          <p:cNvSpPr txBox="1"/>
          <p:nvPr/>
        </p:nvSpPr>
        <p:spPr>
          <a:xfrm>
            <a:off x="457200" y="76200"/>
            <a:ext cx="2329058" cy="400110"/>
          </a:xfrm>
          <a:prstGeom prst="rect">
            <a:avLst/>
          </a:prstGeom>
          <a:noFill/>
        </p:spPr>
        <p:txBody>
          <a:bodyPr wrap="none">
            <a:spAutoFit/>
          </a:bodyPr>
          <a:lstStyle/>
          <a:p>
            <a:pPr>
              <a:defRPr/>
            </a:pPr>
            <a:r>
              <a:rPr lang="en-US" sz="2000" dirty="0" err="1"/>
              <a:t>Algoritmos</a:t>
            </a:r>
            <a:r>
              <a:rPr lang="en-US" sz="2000" dirty="0"/>
              <a:t> </a:t>
            </a:r>
            <a:r>
              <a:rPr lang="en-US" sz="2000" dirty="0" err="1"/>
              <a:t>Paralelos</a:t>
            </a:r>
            <a:endParaRPr lang="en-US" sz="2000" dirty="0">
              <a:solidFill>
                <a:srgbClr val="000000"/>
              </a:solidFill>
              <a:latin typeface="+mn-lt"/>
            </a:endParaRPr>
          </a:p>
        </p:txBody>
      </p:sp>
      <p:sp>
        <p:nvSpPr>
          <p:cNvPr id="5" name="TextBox 4"/>
          <p:cNvSpPr txBox="1"/>
          <p:nvPr/>
        </p:nvSpPr>
        <p:spPr>
          <a:xfrm>
            <a:off x="400050" y="704989"/>
            <a:ext cx="2621230" cy="523220"/>
          </a:xfrm>
          <a:prstGeom prst="rect">
            <a:avLst/>
          </a:prstGeom>
          <a:noFill/>
        </p:spPr>
        <p:txBody>
          <a:bodyPr wrap="none" rtlCol="0">
            <a:spAutoFit/>
          </a:bodyPr>
          <a:lstStyle/>
          <a:p>
            <a:r>
              <a:rPr lang="en-US" sz="2800" b="1" dirty="0" smtClean="0">
                <a:latin typeface="Arial"/>
                <a:cs typeface="Arial"/>
              </a:rPr>
              <a:t>Job scheduler</a:t>
            </a:r>
            <a:endParaRPr lang="en-US" sz="2800" b="1" dirty="0">
              <a:latin typeface="Arial"/>
              <a:cs typeface="Arial"/>
            </a:endParaRPr>
          </a:p>
        </p:txBody>
      </p:sp>
      <p:sp>
        <p:nvSpPr>
          <p:cNvPr id="6" name="TextBox 5"/>
          <p:cNvSpPr txBox="1"/>
          <p:nvPr/>
        </p:nvSpPr>
        <p:spPr>
          <a:xfrm>
            <a:off x="170058" y="1239232"/>
            <a:ext cx="8884970" cy="2554545"/>
          </a:xfrm>
          <a:prstGeom prst="rect">
            <a:avLst/>
          </a:prstGeom>
          <a:noFill/>
        </p:spPr>
        <p:txBody>
          <a:bodyPr wrap="square" rtlCol="0">
            <a:spAutoFit/>
          </a:bodyPr>
          <a:lstStyle/>
          <a:p>
            <a:r>
              <a:rPr lang="en-US" sz="2000" dirty="0" smtClean="0">
                <a:latin typeface="Arial"/>
                <a:cs typeface="Arial"/>
              </a:rPr>
              <a:t>Control de </a:t>
            </a:r>
            <a:r>
              <a:rPr lang="en-US" sz="2000" dirty="0" err="1" smtClean="0">
                <a:latin typeface="Arial"/>
                <a:cs typeface="Arial"/>
              </a:rPr>
              <a:t>trabajos</a:t>
            </a:r>
            <a:r>
              <a:rPr lang="en-US" sz="2000" dirty="0" smtClean="0">
                <a:latin typeface="Arial"/>
                <a:cs typeface="Arial"/>
              </a:rPr>
              <a:t> en el background (batch processing)</a:t>
            </a:r>
          </a:p>
          <a:p>
            <a:r>
              <a:rPr lang="en-US" sz="2000" dirty="0" err="1" smtClean="0">
                <a:solidFill>
                  <a:srgbClr val="000000"/>
                </a:solidFill>
                <a:latin typeface="Arial"/>
                <a:cs typeface="Arial"/>
              </a:rPr>
              <a:t>Tipicamente</a:t>
            </a:r>
            <a:r>
              <a:rPr lang="en-US" sz="2000" dirty="0" smtClean="0">
                <a:solidFill>
                  <a:srgbClr val="000000"/>
                </a:solidFill>
                <a:latin typeface="Arial"/>
                <a:cs typeface="Arial"/>
              </a:rPr>
              <a:t>, con </a:t>
            </a:r>
            <a:r>
              <a:rPr lang="en-US" sz="2000" dirty="0" err="1" smtClean="0">
                <a:solidFill>
                  <a:srgbClr val="000000"/>
                </a:solidFill>
                <a:latin typeface="Arial"/>
                <a:cs typeface="Arial"/>
              </a:rPr>
              <a:t>una</a:t>
            </a:r>
            <a:r>
              <a:rPr lang="en-US" sz="2000" dirty="0" smtClean="0">
                <a:solidFill>
                  <a:srgbClr val="000000"/>
                </a:solidFill>
                <a:latin typeface="Arial"/>
                <a:cs typeface="Arial"/>
              </a:rPr>
              <a:t> </a:t>
            </a:r>
            <a:r>
              <a:rPr lang="en-US" sz="2000" dirty="0" err="1" smtClean="0">
                <a:solidFill>
                  <a:srgbClr val="000000"/>
                </a:solidFill>
                <a:latin typeface="Arial"/>
                <a:cs typeface="Arial"/>
              </a:rPr>
              <a:t>interfase</a:t>
            </a:r>
            <a:r>
              <a:rPr lang="en-US" sz="2000" dirty="0" smtClean="0">
                <a:solidFill>
                  <a:srgbClr val="000000"/>
                </a:solidFill>
                <a:latin typeface="Arial"/>
                <a:cs typeface="Arial"/>
              </a:rPr>
              <a:t> </a:t>
            </a:r>
            <a:r>
              <a:rPr lang="en-US" sz="2000" dirty="0" err="1" smtClean="0">
                <a:solidFill>
                  <a:srgbClr val="000000"/>
                </a:solidFill>
                <a:latin typeface="Arial"/>
                <a:cs typeface="Arial"/>
              </a:rPr>
              <a:t>gráfica</a:t>
            </a:r>
            <a:r>
              <a:rPr lang="en-US" sz="2000" dirty="0" smtClean="0">
                <a:solidFill>
                  <a:srgbClr val="000000"/>
                </a:solidFill>
                <a:latin typeface="Arial"/>
                <a:cs typeface="Arial"/>
              </a:rPr>
              <a:t>, </a:t>
            </a:r>
            <a:r>
              <a:rPr lang="en-US" sz="2000" dirty="0" err="1" smtClean="0">
                <a:solidFill>
                  <a:srgbClr val="000000"/>
                </a:solidFill>
                <a:latin typeface="Arial"/>
                <a:cs typeface="Arial"/>
              </a:rPr>
              <a:t>proveen</a:t>
            </a:r>
            <a:r>
              <a:rPr lang="en-US" sz="2000" dirty="0" smtClean="0">
                <a:solidFill>
                  <a:srgbClr val="000000"/>
                </a:solidFill>
                <a:latin typeface="Arial"/>
                <a:cs typeface="Arial"/>
              </a:rPr>
              <a:t> un control de </a:t>
            </a:r>
            <a:r>
              <a:rPr lang="en-US" sz="2000" dirty="0" err="1" smtClean="0">
                <a:solidFill>
                  <a:srgbClr val="000000"/>
                </a:solidFill>
                <a:latin typeface="Arial"/>
                <a:cs typeface="Arial"/>
              </a:rPr>
              <a:t>monitoreo</a:t>
            </a:r>
            <a:r>
              <a:rPr lang="en-US" sz="2000" dirty="0" smtClean="0">
                <a:solidFill>
                  <a:srgbClr val="000000"/>
                </a:solidFill>
                <a:latin typeface="Arial"/>
                <a:cs typeface="Arial"/>
              </a:rPr>
              <a:t> y </a:t>
            </a:r>
            <a:r>
              <a:rPr lang="en-US" sz="2000" dirty="0" err="1" smtClean="0">
                <a:solidFill>
                  <a:srgbClr val="000000"/>
                </a:solidFill>
                <a:latin typeface="Arial"/>
                <a:cs typeface="Arial"/>
              </a:rPr>
              <a:t>ejecución</a:t>
            </a:r>
            <a:r>
              <a:rPr lang="en-US" sz="2000" dirty="0" smtClean="0">
                <a:solidFill>
                  <a:srgbClr val="000000"/>
                </a:solidFill>
                <a:latin typeface="Arial"/>
                <a:cs typeface="Arial"/>
              </a:rPr>
              <a:t> </a:t>
            </a:r>
            <a:r>
              <a:rPr lang="en-US" sz="2000" dirty="0" err="1" smtClean="0">
                <a:solidFill>
                  <a:srgbClr val="000000"/>
                </a:solidFill>
                <a:latin typeface="Arial"/>
                <a:cs typeface="Arial"/>
              </a:rPr>
              <a:t>automatizado</a:t>
            </a:r>
            <a:r>
              <a:rPr lang="en-US" sz="2000" dirty="0" smtClean="0">
                <a:solidFill>
                  <a:srgbClr val="000000"/>
                </a:solidFill>
                <a:latin typeface="Arial"/>
                <a:cs typeface="Arial"/>
              </a:rPr>
              <a:t> de </a:t>
            </a:r>
            <a:r>
              <a:rPr lang="en-US" sz="2000" dirty="0" err="1" smtClean="0">
                <a:solidFill>
                  <a:srgbClr val="000000"/>
                </a:solidFill>
                <a:latin typeface="Arial"/>
                <a:cs typeface="Arial"/>
              </a:rPr>
              <a:t>una</a:t>
            </a:r>
            <a:r>
              <a:rPr lang="en-US" sz="2000" dirty="0" smtClean="0">
                <a:solidFill>
                  <a:srgbClr val="000000"/>
                </a:solidFill>
                <a:latin typeface="Arial"/>
                <a:cs typeface="Arial"/>
              </a:rPr>
              <a:t> red de </a:t>
            </a:r>
            <a:r>
              <a:rPr lang="en-US" sz="2000" dirty="0" err="1" smtClean="0">
                <a:solidFill>
                  <a:srgbClr val="000000"/>
                </a:solidFill>
                <a:latin typeface="Arial"/>
                <a:cs typeface="Arial"/>
              </a:rPr>
              <a:t>procesadores</a:t>
            </a:r>
            <a:r>
              <a:rPr lang="en-US" sz="2000" dirty="0" smtClean="0">
                <a:solidFill>
                  <a:srgbClr val="000000"/>
                </a:solidFill>
                <a:latin typeface="Arial"/>
                <a:cs typeface="Arial"/>
              </a:rPr>
              <a:t>.</a:t>
            </a:r>
          </a:p>
          <a:p>
            <a:r>
              <a:rPr lang="en-US" sz="2000" dirty="0" err="1" smtClean="0">
                <a:solidFill>
                  <a:srgbClr val="000000"/>
                </a:solidFill>
                <a:latin typeface="Arial"/>
                <a:cs typeface="Arial"/>
              </a:rPr>
              <a:t>Actualmente</a:t>
            </a:r>
            <a:r>
              <a:rPr lang="en-US" sz="2000" dirty="0" smtClean="0">
                <a:solidFill>
                  <a:srgbClr val="000000"/>
                </a:solidFill>
                <a:latin typeface="Arial"/>
                <a:cs typeface="Arial"/>
              </a:rPr>
              <a:t>, </a:t>
            </a:r>
            <a:r>
              <a:rPr lang="en-US" sz="2000" dirty="0" err="1" smtClean="0">
                <a:solidFill>
                  <a:srgbClr val="000000"/>
                </a:solidFill>
                <a:latin typeface="Arial"/>
                <a:cs typeface="Arial"/>
              </a:rPr>
              <a:t>dominan</a:t>
            </a:r>
            <a:r>
              <a:rPr lang="en-US" sz="2000" dirty="0" smtClean="0">
                <a:solidFill>
                  <a:srgbClr val="000000"/>
                </a:solidFill>
                <a:latin typeface="Arial"/>
                <a:cs typeface="Arial"/>
              </a:rPr>
              <a:t> </a:t>
            </a:r>
            <a:r>
              <a:rPr lang="en-US" sz="2000" dirty="0" err="1" smtClean="0">
                <a:solidFill>
                  <a:srgbClr val="000000"/>
                </a:solidFill>
                <a:latin typeface="Arial"/>
                <a:cs typeface="Arial"/>
              </a:rPr>
              <a:t>diferentes</a:t>
            </a:r>
            <a:r>
              <a:rPr lang="en-US" sz="2000" dirty="0" smtClean="0">
                <a:solidFill>
                  <a:srgbClr val="000000"/>
                </a:solidFill>
                <a:latin typeface="Arial"/>
                <a:cs typeface="Arial"/>
              </a:rPr>
              <a:t> </a:t>
            </a:r>
            <a:r>
              <a:rPr lang="en-US" sz="2000" dirty="0" err="1" smtClean="0">
                <a:solidFill>
                  <a:srgbClr val="000000"/>
                </a:solidFill>
                <a:latin typeface="Arial"/>
                <a:cs typeface="Arial"/>
              </a:rPr>
              <a:t>arquitecturas</a:t>
            </a:r>
            <a:r>
              <a:rPr lang="en-US" sz="2000" dirty="0" smtClean="0">
                <a:solidFill>
                  <a:srgbClr val="000000"/>
                </a:solidFill>
                <a:latin typeface="Arial"/>
                <a:cs typeface="Arial"/>
              </a:rPr>
              <a:t> </a:t>
            </a:r>
            <a:r>
              <a:rPr lang="en-US" sz="2000" dirty="0" err="1" smtClean="0">
                <a:solidFill>
                  <a:srgbClr val="000000"/>
                </a:solidFill>
                <a:latin typeface="Arial"/>
                <a:cs typeface="Arial"/>
              </a:rPr>
              <a:t>asi</a:t>
            </a:r>
            <a:r>
              <a:rPr lang="en-US" sz="2000" dirty="0" smtClean="0">
                <a:solidFill>
                  <a:srgbClr val="000000"/>
                </a:solidFill>
                <a:latin typeface="Arial"/>
                <a:cs typeface="Arial"/>
              </a:rPr>
              <a:t> </a:t>
            </a:r>
            <a:r>
              <a:rPr lang="en-US" sz="2000" dirty="0" err="1" smtClean="0">
                <a:solidFill>
                  <a:srgbClr val="000000"/>
                </a:solidFill>
                <a:latin typeface="Arial"/>
                <a:cs typeface="Arial"/>
              </a:rPr>
              <a:t>como</a:t>
            </a:r>
            <a:r>
              <a:rPr lang="en-US" sz="2000" dirty="0" smtClean="0">
                <a:solidFill>
                  <a:srgbClr val="000000"/>
                </a:solidFill>
                <a:latin typeface="Arial"/>
                <a:cs typeface="Arial"/>
              </a:rPr>
              <a:t> </a:t>
            </a:r>
            <a:r>
              <a:rPr lang="en-US" sz="2000" dirty="0" err="1" smtClean="0">
                <a:solidFill>
                  <a:srgbClr val="000000"/>
                </a:solidFill>
                <a:latin typeface="Arial"/>
                <a:cs typeface="Arial"/>
              </a:rPr>
              <a:t>sistemas</a:t>
            </a:r>
            <a:r>
              <a:rPr lang="en-US" sz="2000" dirty="0" smtClean="0">
                <a:solidFill>
                  <a:srgbClr val="000000"/>
                </a:solidFill>
                <a:latin typeface="Arial"/>
                <a:cs typeface="Arial"/>
              </a:rPr>
              <a:t> </a:t>
            </a:r>
            <a:r>
              <a:rPr lang="en-US" sz="2000" dirty="0" err="1" smtClean="0">
                <a:solidFill>
                  <a:srgbClr val="000000"/>
                </a:solidFill>
                <a:latin typeface="Arial"/>
                <a:cs typeface="Arial"/>
              </a:rPr>
              <a:t>operativos</a:t>
            </a:r>
            <a:r>
              <a:rPr lang="en-US" sz="2000" dirty="0" smtClean="0">
                <a:solidFill>
                  <a:srgbClr val="000000"/>
                </a:solidFill>
                <a:latin typeface="Arial"/>
                <a:cs typeface="Arial"/>
              </a:rPr>
              <a:t>.</a:t>
            </a:r>
          </a:p>
          <a:p>
            <a:endParaRPr lang="en-US" sz="2000" dirty="0">
              <a:solidFill>
                <a:srgbClr val="000000"/>
              </a:solidFill>
              <a:latin typeface="Arial"/>
              <a:cs typeface="Arial"/>
            </a:endParaRPr>
          </a:p>
          <a:p>
            <a:r>
              <a:rPr lang="en-US" sz="2000" dirty="0" err="1" smtClean="0">
                <a:solidFill>
                  <a:srgbClr val="000000"/>
                </a:solidFill>
                <a:latin typeface="Arial"/>
                <a:cs typeface="Arial"/>
              </a:rPr>
              <a:t>Aplicación</a:t>
            </a:r>
            <a:r>
              <a:rPr lang="en-US" sz="2000" dirty="0" smtClean="0">
                <a:solidFill>
                  <a:srgbClr val="000000"/>
                </a:solidFill>
                <a:latin typeface="Arial"/>
                <a:cs typeface="Arial"/>
              </a:rPr>
              <a:t> </a:t>
            </a:r>
            <a:r>
              <a:rPr lang="en-US" sz="2000" dirty="0" err="1" smtClean="0">
                <a:solidFill>
                  <a:srgbClr val="000000"/>
                </a:solidFill>
                <a:latin typeface="Arial"/>
                <a:cs typeface="Arial"/>
              </a:rPr>
              <a:t>importante</a:t>
            </a:r>
            <a:r>
              <a:rPr lang="en-US" sz="2000" dirty="0" smtClean="0">
                <a:solidFill>
                  <a:srgbClr val="000000"/>
                </a:solidFill>
                <a:latin typeface="Arial"/>
                <a:cs typeface="Arial"/>
              </a:rPr>
              <a:t> </a:t>
            </a:r>
            <a:r>
              <a:rPr lang="en-US" sz="2000" dirty="0" err="1" smtClean="0">
                <a:solidFill>
                  <a:srgbClr val="000000"/>
                </a:solidFill>
                <a:latin typeface="Arial"/>
                <a:cs typeface="Arial"/>
              </a:rPr>
              <a:t>es</a:t>
            </a:r>
            <a:r>
              <a:rPr lang="en-US" sz="2000" dirty="0" smtClean="0">
                <a:solidFill>
                  <a:srgbClr val="000000"/>
                </a:solidFill>
                <a:latin typeface="Arial"/>
                <a:cs typeface="Arial"/>
              </a:rPr>
              <a:t> el control de colas de </a:t>
            </a:r>
            <a:r>
              <a:rPr lang="en-US" sz="2000" dirty="0" err="1" smtClean="0">
                <a:solidFill>
                  <a:srgbClr val="000000"/>
                </a:solidFill>
                <a:latin typeface="Arial"/>
                <a:cs typeface="Arial"/>
              </a:rPr>
              <a:t>trabajos</a:t>
            </a:r>
            <a:r>
              <a:rPr lang="en-US" sz="2000" dirty="0" smtClean="0">
                <a:solidFill>
                  <a:srgbClr val="000000"/>
                </a:solidFill>
                <a:latin typeface="Arial"/>
                <a:cs typeface="Arial"/>
              </a:rPr>
              <a:t> en un cluster de </a:t>
            </a:r>
            <a:r>
              <a:rPr lang="en-US" sz="2000" dirty="0" err="1" smtClean="0">
                <a:solidFill>
                  <a:srgbClr val="000000"/>
                </a:solidFill>
                <a:latin typeface="Arial"/>
                <a:cs typeface="Arial"/>
              </a:rPr>
              <a:t>computadores</a:t>
            </a:r>
            <a:r>
              <a:rPr lang="en-US" sz="2000" dirty="0" smtClean="0">
                <a:solidFill>
                  <a:srgbClr val="000000"/>
                </a:solidFill>
                <a:latin typeface="Arial"/>
                <a:cs typeface="Arial"/>
              </a:rPr>
              <a:t>, </a:t>
            </a:r>
            <a:r>
              <a:rPr lang="en-US" sz="2000" dirty="0" err="1" smtClean="0">
                <a:solidFill>
                  <a:srgbClr val="000000"/>
                </a:solidFill>
                <a:latin typeface="Arial"/>
                <a:cs typeface="Arial"/>
              </a:rPr>
              <a:t>asignando</a:t>
            </a:r>
            <a:r>
              <a:rPr lang="en-US" sz="2000" dirty="0" smtClean="0">
                <a:solidFill>
                  <a:srgbClr val="000000"/>
                </a:solidFill>
                <a:latin typeface="Arial"/>
                <a:cs typeface="Arial"/>
              </a:rPr>
              <a:t> </a:t>
            </a:r>
            <a:r>
              <a:rPr lang="en-US" sz="2000" dirty="0" err="1" smtClean="0">
                <a:solidFill>
                  <a:srgbClr val="000000"/>
                </a:solidFill>
                <a:latin typeface="Arial"/>
                <a:cs typeface="Arial"/>
              </a:rPr>
              <a:t>trabajos</a:t>
            </a:r>
            <a:r>
              <a:rPr lang="en-US" sz="2000" dirty="0" smtClean="0">
                <a:solidFill>
                  <a:srgbClr val="000000"/>
                </a:solidFill>
                <a:latin typeface="Arial"/>
                <a:cs typeface="Arial"/>
              </a:rPr>
              <a:t> a </a:t>
            </a:r>
            <a:r>
              <a:rPr lang="en-US" sz="2000" dirty="0" err="1" smtClean="0">
                <a:solidFill>
                  <a:srgbClr val="000000"/>
                </a:solidFill>
                <a:latin typeface="Arial"/>
                <a:cs typeface="Arial"/>
              </a:rPr>
              <a:t>procesadores</a:t>
            </a:r>
            <a:r>
              <a:rPr lang="en-US" sz="2000" dirty="0" smtClean="0">
                <a:solidFill>
                  <a:srgbClr val="000000"/>
                </a:solidFill>
                <a:latin typeface="Arial"/>
                <a:cs typeface="Arial"/>
              </a:rPr>
              <a:t> con </a:t>
            </a:r>
            <a:r>
              <a:rPr lang="en-US" sz="2000" dirty="0" err="1" smtClean="0">
                <a:solidFill>
                  <a:srgbClr val="000000"/>
                </a:solidFill>
                <a:latin typeface="Arial"/>
                <a:cs typeface="Arial"/>
              </a:rPr>
              <a:t>menor</a:t>
            </a:r>
            <a:r>
              <a:rPr lang="en-US" sz="2000" dirty="0">
                <a:solidFill>
                  <a:srgbClr val="000000"/>
                </a:solidFill>
                <a:latin typeface="Arial"/>
                <a:cs typeface="Arial"/>
              </a:rPr>
              <a:t> </a:t>
            </a:r>
            <a:r>
              <a:rPr lang="en-US" sz="2000" dirty="0" err="1" smtClean="0">
                <a:solidFill>
                  <a:srgbClr val="000000"/>
                </a:solidFill>
                <a:latin typeface="Arial"/>
                <a:cs typeface="Arial"/>
              </a:rPr>
              <a:t>carga</a:t>
            </a:r>
            <a:endParaRPr lang="en-US" sz="2000" dirty="0" smtClean="0">
              <a:solidFill>
                <a:srgbClr val="000000"/>
              </a:solidFill>
              <a:latin typeface="Arial"/>
              <a:cs typeface="Arial"/>
            </a:endParaRPr>
          </a:p>
        </p:txBody>
      </p:sp>
      <p:pic>
        <p:nvPicPr>
          <p:cNvPr id="3" name="Picture 2"/>
          <p:cNvPicPr>
            <a:picLocks noChangeAspect="1"/>
          </p:cNvPicPr>
          <p:nvPr/>
        </p:nvPicPr>
        <p:blipFill>
          <a:blip r:embed="rId3"/>
          <a:stretch>
            <a:fillRect/>
          </a:stretch>
        </p:blipFill>
        <p:spPr>
          <a:xfrm>
            <a:off x="7175500" y="6210300"/>
            <a:ext cx="1778000" cy="406400"/>
          </a:xfrm>
          <a:prstGeom prst="rect">
            <a:avLst/>
          </a:prstGeom>
        </p:spPr>
      </p:pic>
      <p:pic>
        <p:nvPicPr>
          <p:cNvPr id="4" name="Picture 3"/>
          <p:cNvPicPr>
            <a:picLocks noChangeAspect="1"/>
          </p:cNvPicPr>
          <p:nvPr/>
        </p:nvPicPr>
        <p:blipFill>
          <a:blip r:embed="rId4"/>
          <a:stretch>
            <a:fillRect/>
          </a:stretch>
        </p:blipFill>
        <p:spPr>
          <a:xfrm>
            <a:off x="5549900" y="5181600"/>
            <a:ext cx="2235200" cy="1270000"/>
          </a:xfrm>
          <a:prstGeom prst="rect">
            <a:avLst/>
          </a:prstGeom>
        </p:spPr>
      </p:pic>
      <p:pic>
        <p:nvPicPr>
          <p:cNvPr id="7" name="Picture 6"/>
          <p:cNvPicPr>
            <a:picLocks noChangeAspect="1"/>
          </p:cNvPicPr>
          <p:nvPr/>
        </p:nvPicPr>
        <p:blipFill>
          <a:blip r:embed="rId5"/>
          <a:stretch>
            <a:fillRect/>
          </a:stretch>
        </p:blipFill>
        <p:spPr>
          <a:xfrm>
            <a:off x="246258" y="4216400"/>
            <a:ext cx="2540000" cy="1117600"/>
          </a:xfrm>
          <a:prstGeom prst="rect">
            <a:avLst/>
          </a:prstGeom>
        </p:spPr>
      </p:pic>
      <p:pic>
        <p:nvPicPr>
          <p:cNvPr id="8" name="Picture 7"/>
          <p:cNvPicPr>
            <a:picLocks noChangeAspect="1"/>
          </p:cNvPicPr>
          <p:nvPr/>
        </p:nvPicPr>
        <p:blipFill>
          <a:blip r:embed="rId6"/>
          <a:stretch>
            <a:fillRect/>
          </a:stretch>
        </p:blipFill>
        <p:spPr>
          <a:xfrm>
            <a:off x="457200" y="5181600"/>
            <a:ext cx="1270000" cy="1231900"/>
          </a:xfrm>
          <a:prstGeom prst="rect">
            <a:avLst/>
          </a:prstGeom>
        </p:spPr>
      </p:pic>
      <p:pic>
        <p:nvPicPr>
          <p:cNvPr id="9" name="Picture 8"/>
          <p:cNvPicPr>
            <a:picLocks noChangeAspect="1"/>
          </p:cNvPicPr>
          <p:nvPr/>
        </p:nvPicPr>
        <p:blipFill>
          <a:blip r:embed="rId7"/>
          <a:stretch>
            <a:fillRect/>
          </a:stretch>
        </p:blipFill>
        <p:spPr>
          <a:xfrm>
            <a:off x="1930400" y="5175250"/>
            <a:ext cx="2362200" cy="266700"/>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54400" y="4336719"/>
            <a:ext cx="2095500" cy="495465"/>
          </a:xfrm>
          <a:prstGeom prst="rect">
            <a:avLst/>
          </a:prstGeom>
        </p:spPr>
      </p:pic>
      <p:pic>
        <p:nvPicPr>
          <p:cNvPr id="11" name="Picture 1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186629" y="5308600"/>
            <a:ext cx="1202542" cy="1104900"/>
          </a:xfrm>
          <a:prstGeom prst="rect">
            <a:avLst/>
          </a:prstGeom>
        </p:spPr>
      </p:pic>
      <p:pic>
        <p:nvPicPr>
          <p:cNvPr id="13" name="Picture 12"/>
          <p:cNvPicPr>
            <a:picLocks noChangeAspect="1"/>
          </p:cNvPicPr>
          <p:nvPr/>
        </p:nvPicPr>
        <p:blipFill>
          <a:blip r:embed="rId10"/>
          <a:stretch>
            <a:fillRect/>
          </a:stretch>
        </p:blipFill>
        <p:spPr>
          <a:xfrm>
            <a:off x="7175500" y="4102099"/>
            <a:ext cx="1618919" cy="1618919"/>
          </a:xfrm>
          <a:prstGeom prst="rect">
            <a:avLst/>
          </a:prstGeom>
        </p:spPr>
      </p:pic>
    </p:spTree>
    <p:extLst>
      <p:ext uri="{BB962C8B-B14F-4D97-AF65-F5344CB8AC3E}">
        <p14:creationId xmlns:p14="http://schemas.microsoft.com/office/powerpoint/2010/main" val="202406244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Line 1"/>
          <p:cNvSpPr>
            <a:spLocks noChangeShapeType="1"/>
          </p:cNvSpPr>
          <p:nvPr/>
        </p:nvSpPr>
        <p:spPr bwMode="auto">
          <a:xfrm>
            <a:off x="323850" y="549275"/>
            <a:ext cx="8351838" cy="1588"/>
          </a:xfrm>
          <a:prstGeom prst="line">
            <a:avLst/>
          </a:prstGeom>
          <a:noFill/>
          <a:ln w="3175" cmpd="sng">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9462" name="Text Box 3"/>
          <p:cNvSpPr txBox="1">
            <a:spLocks noChangeArrowheads="1"/>
          </p:cNvSpPr>
          <p:nvPr/>
        </p:nvSpPr>
        <p:spPr bwMode="auto">
          <a:xfrm>
            <a:off x="400050" y="177800"/>
            <a:ext cx="474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3528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86000"/>
              </a:lnSpc>
              <a:buClrTx/>
              <a:buFontTx/>
              <a:buNone/>
            </a:pPr>
            <a:r>
              <a:rPr lang="en-GB" sz="2000">
                <a:solidFill>
                  <a:srgbClr val="FFFFFF"/>
                </a:solidFill>
              </a:rPr>
              <a:t>Dynamics of growing SMBHs in galaxy cores</a:t>
            </a:r>
          </a:p>
        </p:txBody>
      </p:sp>
      <p:sp>
        <p:nvSpPr>
          <p:cNvPr id="2" name="TextBox 1"/>
          <p:cNvSpPr txBox="1"/>
          <p:nvPr/>
        </p:nvSpPr>
        <p:spPr>
          <a:xfrm>
            <a:off x="457200" y="76200"/>
            <a:ext cx="2329058" cy="400110"/>
          </a:xfrm>
          <a:prstGeom prst="rect">
            <a:avLst/>
          </a:prstGeom>
          <a:noFill/>
        </p:spPr>
        <p:txBody>
          <a:bodyPr wrap="none">
            <a:spAutoFit/>
          </a:bodyPr>
          <a:lstStyle/>
          <a:p>
            <a:pPr>
              <a:defRPr/>
            </a:pPr>
            <a:r>
              <a:rPr lang="en-US" sz="2000" dirty="0" err="1"/>
              <a:t>Algoritmos</a:t>
            </a:r>
            <a:r>
              <a:rPr lang="en-US" sz="2000" dirty="0"/>
              <a:t> </a:t>
            </a:r>
            <a:r>
              <a:rPr lang="en-US" sz="2000" dirty="0" err="1"/>
              <a:t>Paralelos</a:t>
            </a:r>
            <a:endParaRPr lang="en-US" sz="2000" dirty="0">
              <a:solidFill>
                <a:srgbClr val="000000"/>
              </a:solidFill>
              <a:latin typeface="+mn-lt"/>
            </a:endParaRPr>
          </a:p>
        </p:txBody>
      </p:sp>
      <p:sp>
        <p:nvSpPr>
          <p:cNvPr id="5" name="TextBox 4"/>
          <p:cNvSpPr txBox="1"/>
          <p:nvPr/>
        </p:nvSpPr>
        <p:spPr>
          <a:xfrm>
            <a:off x="400050" y="704989"/>
            <a:ext cx="6389189" cy="523220"/>
          </a:xfrm>
          <a:prstGeom prst="rect">
            <a:avLst/>
          </a:prstGeom>
          <a:noFill/>
        </p:spPr>
        <p:txBody>
          <a:bodyPr wrap="none" rtlCol="0">
            <a:spAutoFit/>
          </a:bodyPr>
          <a:lstStyle/>
          <a:p>
            <a:r>
              <a:rPr lang="en-US" sz="2800" b="1" dirty="0" smtClean="0">
                <a:latin typeface="Arial"/>
                <a:cs typeface="Arial"/>
              </a:rPr>
              <a:t>Platform Load Sharing Facility (LSF)</a:t>
            </a:r>
            <a:endParaRPr lang="en-US" sz="2800" b="1" dirty="0">
              <a:latin typeface="Arial"/>
              <a:cs typeface="Arial"/>
            </a:endParaRPr>
          </a:p>
        </p:txBody>
      </p:sp>
      <p:sp>
        <p:nvSpPr>
          <p:cNvPr id="6" name="TextBox 5"/>
          <p:cNvSpPr txBox="1"/>
          <p:nvPr/>
        </p:nvSpPr>
        <p:spPr>
          <a:xfrm>
            <a:off x="400050" y="1243429"/>
            <a:ext cx="8172450" cy="1323439"/>
          </a:xfrm>
          <a:prstGeom prst="rect">
            <a:avLst/>
          </a:prstGeom>
          <a:noFill/>
        </p:spPr>
        <p:txBody>
          <a:bodyPr wrap="square" rtlCol="0">
            <a:spAutoFit/>
          </a:bodyPr>
          <a:lstStyle/>
          <a:p>
            <a:r>
              <a:rPr lang="en-US" sz="2000" dirty="0" smtClean="0">
                <a:latin typeface="Arial"/>
                <a:cs typeface="Arial"/>
              </a:rPr>
              <a:t>En un </a:t>
            </a:r>
            <a:r>
              <a:rPr lang="en-US" sz="2000" dirty="0" err="1" smtClean="0">
                <a:latin typeface="Arial"/>
                <a:cs typeface="Arial"/>
              </a:rPr>
              <a:t>medio</a:t>
            </a:r>
            <a:r>
              <a:rPr lang="en-US" sz="2000" dirty="0" smtClean="0">
                <a:latin typeface="Arial"/>
                <a:cs typeface="Arial"/>
              </a:rPr>
              <a:t> </a:t>
            </a:r>
            <a:r>
              <a:rPr lang="en-US" sz="2000" dirty="0" err="1" smtClean="0">
                <a:latin typeface="Arial"/>
                <a:cs typeface="Arial"/>
              </a:rPr>
              <a:t>distribuído</a:t>
            </a:r>
            <a:r>
              <a:rPr lang="en-US" sz="2000" dirty="0">
                <a:latin typeface="Arial"/>
                <a:cs typeface="Arial"/>
              </a:rPr>
              <a:t> </a:t>
            </a:r>
            <a:r>
              <a:rPr lang="en-US" sz="2000" dirty="0" smtClean="0">
                <a:latin typeface="Arial"/>
                <a:cs typeface="Arial"/>
              </a:rPr>
              <a:t>(</a:t>
            </a:r>
            <a:r>
              <a:rPr lang="en-US" sz="2000" dirty="0" err="1" smtClean="0">
                <a:latin typeface="Arial"/>
                <a:cs typeface="Arial"/>
              </a:rPr>
              <a:t>cientos</a:t>
            </a:r>
            <a:r>
              <a:rPr lang="en-US" sz="2000" dirty="0" smtClean="0">
                <a:latin typeface="Arial"/>
                <a:cs typeface="Arial"/>
              </a:rPr>
              <a:t> de hosts):</a:t>
            </a:r>
          </a:p>
          <a:p>
            <a:pPr marL="342900" indent="-342900">
              <a:buFontTx/>
              <a:buChar char="-"/>
            </a:pPr>
            <a:r>
              <a:rPr lang="en-US" sz="2000" dirty="0" err="1" smtClean="0">
                <a:latin typeface="Arial"/>
                <a:cs typeface="Arial"/>
              </a:rPr>
              <a:t>Monitorear</a:t>
            </a:r>
            <a:r>
              <a:rPr lang="en-US" sz="2000" dirty="0" smtClean="0">
                <a:latin typeface="Arial"/>
                <a:cs typeface="Arial"/>
              </a:rPr>
              <a:t> y </a:t>
            </a:r>
            <a:r>
              <a:rPr lang="en-US" sz="2000" dirty="0" err="1" smtClean="0">
                <a:latin typeface="Arial"/>
                <a:cs typeface="Arial"/>
              </a:rPr>
              <a:t>controlar</a:t>
            </a:r>
            <a:r>
              <a:rPr lang="en-US" sz="2000" dirty="0" smtClean="0">
                <a:latin typeface="Arial"/>
                <a:cs typeface="Arial"/>
              </a:rPr>
              <a:t> </a:t>
            </a:r>
            <a:r>
              <a:rPr lang="en-US" sz="2000" dirty="0" err="1" smtClean="0">
                <a:latin typeface="Arial"/>
                <a:cs typeface="Arial"/>
              </a:rPr>
              <a:t>fuentes</a:t>
            </a:r>
            <a:r>
              <a:rPr lang="en-US" sz="2000" dirty="0" smtClean="0">
                <a:latin typeface="Arial"/>
                <a:cs typeface="Arial"/>
              </a:rPr>
              <a:t> </a:t>
            </a:r>
            <a:r>
              <a:rPr lang="en-US" sz="2000" dirty="0" err="1" smtClean="0">
                <a:latin typeface="Arial"/>
                <a:cs typeface="Arial"/>
              </a:rPr>
              <a:t>es</a:t>
            </a:r>
            <a:r>
              <a:rPr lang="en-US" sz="2000" dirty="0" smtClean="0">
                <a:latin typeface="Arial"/>
                <a:cs typeface="Arial"/>
              </a:rPr>
              <a:t> </a:t>
            </a:r>
            <a:r>
              <a:rPr lang="en-US" sz="2000" dirty="0" err="1" smtClean="0">
                <a:latin typeface="Arial"/>
                <a:cs typeface="Arial"/>
              </a:rPr>
              <a:t>complejo</a:t>
            </a:r>
            <a:endParaRPr lang="en-US" sz="2000" dirty="0" smtClean="0">
              <a:latin typeface="Arial"/>
              <a:cs typeface="Arial"/>
            </a:endParaRPr>
          </a:p>
          <a:p>
            <a:pPr marL="342900" indent="-342900">
              <a:buFontTx/>
              <a:buChar char="-"/>
            </a:pPr>
            <a:r>
              <a:rPr lang="en-US" sz="2000" dirty="0" smtClean="0">
                <a:latin typeface="Arial"/>
                <a:cs typeface="Arial"/>
              </a:rPr>
              <a:t>El </a:t>
            </a:r>
            <a:r>
              <a:rPr lang="en-US" sz="2000" dirty="0" err="1" smtClean="0">
                <a:latin typeface="Arial"/>
                <a:cs typeface="Arial"/>
              </a:rPr>
              <a:t>uso</a:t>
            </a:r>
            <a:r>
              <a:rPr lang="en-US" sz="2000" dirty="0" smtClean="0">
                <a:latin typeface="Arial"/>
                <a:cs typeface="Arial"/>
              </a:rPr>
              <a:t> de </a:t>
            </a:r>
            <a:r>
              <a:rPr lang="en-US" sz="2000" dirty="0" err="1" smtClean="0">
                <a:latin typeface="Arial"/>
                <a:cs typeface="Arial"/>
              </a:rPr>
              <a:t>recursos</a:t>
            </a:r>
            <a:r>
              <a:rPr lang="en-US" sz="2000" dirty="0" smtClean="0">
                <a:latin typeface="Arial"/>
                <a:cs typeface="Arial"/>
              </a:rPr>
              <a:t> no </a:t>
            </a:r>
            <a:r>
              <a:rPr lang="en-US" sz="2000" dirty="0" err="1" smtClean="0">
                <a:latin typeface="Arial"/>
                <a:cs typeface="Arial"/>
              </a:rPr>
              <a:t>es</a:t>
            </a:r>
            <a:r>
              <a:rPr lang="en-US" sz="2000" dirty="0" smtClean="0">
                <a:latin typeface="Arial"/>
                <a:cs typeface="Arial"/>
              </a:rPr>
              <a:t> </a:t>
            </a:r>
            <a:r>
              <a:rPr lang="en-US" sz="2000" dirty="0" err="1" smtClean="0">
                <a:latin typeface="Arial"/>
                <a:cs typeface="Arial"/>
              </a:rPr>
              <a:t>balanceado</a:t>
            </a:r>
            <a:endParaRPr lang="en-US" sz="2000" dirty="0" smtClean="0">
              <a:latin typeface="Arial"/>
              <a:cs typeface="Arial"/>
            </a:endParaRPr>
          </a:p>
          <a:p>
            <a:pPr marL="342900" indent="-342900">
              <a:buFontTx/>
              <a:buChar char="-"/>
            </a:pPr>
            <a:r>
              <a:rPr lang="en-US" sz="2000" dirty="0" smtClean="0">
                <a:latin typeface="Arial"/>
                <a:cs typeface="Arial"/>
              </a:rPr>
              <a:t>El </a:t>
            </a:r>
            <a:r>
              <a:rPr lang="en-US" sz="2000" dirty="0" err="1" smtClean="0">
                <a:latin typeface="Arial"/>
                <a:cs typeface="Arial"/>
              </a:rPr>
              <a:t>usuario</a:t>
            </a:r>
            <a:r>
              <a:rPr lang="en-US" sz="2000" dirty="0" smtClean="0">
                <a:latin typeface="Arial"/>
                <a:cs typeface="Arial"/>
              </a:rPr>
              <a:t> </a:t>
            </a:r>
            <a:r>
              <a:rPr lang="en-US" sz="2000" dirty="0" err="1" smtClean="0">
                <a:latin typeface="Arial"/>
                <a:cs typeface="Arial"/>
              </a:rPr>
              <a:t>percibe</a:t>
            </a:r>
            <a:r>
              <a:rPr lang="en-US" sz="2000" dirty="0" smtClean="0">
                <a:latin typeface="Arial"/>
                <a:cs typeface="Arial"/>
              </a:rPr>
              <a:t> </a:t>
            </a:r>
            <a:r>
              <a:rPr lang="en-US" sz="2000" dirty="0" err="1" smtClean="0">
                <a:latin typeface="Arial"/>
                <a:cs typeface="Arial"/>
              </a:rPr>
              <a:t>estas</a:t>
            </a:r>
            <a:r>
              <a:rPr lang="en-US" sz="2000" dirty="0" smtClean="0">
                <a:latin typeface="Arial"/>
                <a:cs typeface="Arial"/>
              </a:rPr>
              <a:t> </a:t>
            </a:r>
            <a:r>
              <a:rPr lang="en-US" sz="2000" dirty="0" err="1" smtClean="0">
                <a:latin typeface="Arial"/>
                <a:cs typeface="Arial"/>
              </a:rPr>
              <a:t>deficiencias</a:t>
            </a:r>
            <a:endParaRPr lang="en-US" sz="2000" dirty="0" smtClean="0">
              <a:latin typeface="Arial"/>
              <a:cs typeface="Arial"/>
            </a:endParaRPr>
          </a:p>
        </p:txBody>
      </p:sp>
      <p:pic>
        <p:nvPicPr>
          <p:cNvPr id="4" name="Picture 3" descr="Screen Shot 2015-06-30 at 4.12.52 A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86258" y="2675136"/>
            <a:ext cx="6172200" cy="3403600"/>
          </a:xfrm>
          <a:prstGeom prst="rect">
            <a:avLst/>
          </a:prstGeom>
        </p:spPr>
      </p:pic>
      <p:pic>
        <p:nvPicPr>
          <p:cNvPr id="7" name="Picture 6" descr="Screen Shot 2015-06-30 at 4.14.57 AM.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9774" y="4343400"/>
            <a:ext cx="1478776" cy="1955800"/>
          </a:xfrm>
          <a:prstGeom prst="rect">
            <a:avLst/>
          </a:prstGeom>
        </p:spPr>
      </p:pic>
      <p:sp>
        <p:nvSpPr>
          <p:cNvPr id="9" name="Cloud Callout 8"/>
          <p:cNvSpPr/>
          <p:nvPr/>
        </p:nvSpPr>
        <p:spPr>
          <a:xfrm>
            <a:off x="1104900" y="2675136"/>
            <a:ext cx="1398588" cy="1401564"/>
          </a:xfrm>
          <a:prstGeom prst="cloudCallou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err="1" smtClean="0"/>
              <a:t>Que</a:t>
            </a:r>
            <a:r>
              <a:rPr lang="en-US" dirty="0" smtClean="0"/>
              <a:t> </a:t>
            </a:r>
            <a:r>
              <a:rPr lang="en-US" dirty="0" err="1" smtClean="0"/>
              <a:t>recurso</a:t>
            </a:r>
            <a:r>
              <a:rPr lang="en-US" dirty="0" smtClean="0"/>
              <a:t> </a:t>
            </a:r>
            <a:r>
              <a:rPr lang="en-US" dirty="0" err="1" smtClean="0"/>
              <a:t>usar</a:t>
            </a:r>
            <a:r>
              <a:rPr lang="en-US" dirty="0" smtClean="0"/>
              <a:t>?</a:t>
            </a:r>
            <a:endParaRPr lang="en-US" dirty="0"/>
          </a:p>
        </p:txBody>
      </p:sp>
      <p:sp>
        <p:nvSpPr>
          <p:cNvPr id="12" name="TextBox 11"/>
          <p:cNvSpPr txBox="1"/>
          <p:nvPr/>
        </p:nvSpPr>
        <p:spPr>
          <a:xfrm>
            <a:off x="552450" y="6078736"/>
            <a:ext cx="8172450" cy="707886"/>
          </a:xfrm>
          <a:prstGeom prst="rect">
            <a:avLst/>
          </a:prstGeom>
          <a:noFill/>
        </p:spPr>
        <p:txBody>
          <a:bodyPr wrap="square" rtlCol="0">
            <a:spAutoFit/>
          </a:bodyPr>
          <a:lstStyle/>
          <a:p>
            <a:r>
              <a:rPr lang="en-US" sz="2000" dirty="0" smtClean="0">
                <a:latin typeface="Arial"/>
                <a:cs typeface="Arial"/>
              </a:rPr>
              <a:t>LSF </a:t>
            </a:r>
            <a:r>
              <a:rPr lang="en-US" sz="2000" dirty="0" err="1" smtClean="0">
                <a:latin typeface="Arial"/>
                <a:cs typeface="Arial"/>
              </a:rPr>
              <a:t>manejará</a:t>
            </a:r>
            <a:r>
              <a:rPr lang="en-US" sz="2000" dirty="0" smtClean="0">
                <a:latin typeface="Arial"/>
                <a:cs typeface="Arial"/>
              </a:rPr>
              <a:t> y </a:t>
            </a:r>
            <a:r>
              <a:rPr lang="en-US" sz="2000" dirty="0" err="1" smtClean="0">
                <a:latin typeface="Arial"/>
                <a:cs typeface="Arial"/>
              </a:rPr>
              <a:t>asignará</a:t>
            </a:r>
            <a:r>
              <a:rPr lang="en-US" sz="2000" dirty="0" smtClean="0">
                <a:latin typeface="Arial"/>
                <a:cs typeface="Arial"/>
              </a:rPr>
              <a:t> el </a:t>
            </a:r>
            <a:r>
              <a:rPr lang="en-US" sz="2000" dirty="0" err="1" smtClean="0">
                <a:latin typeface="Arial"/>
                <a:cs typeface="Arial"/>
              </a:rPr>
              <a:t>mejor</a:t>
            </a:r>
            <a:r>
              <a:rPr lang="en-US" sz="2000" dirty="0" smtClean="0">
                <a:latin typeface="Arial"/>
                <a:cs typeface="Arial"/>
              </a:rPr>
              <a:t> </a:t>
            </a:r>
            <a:r>
              <a:rPr lang="en-US" sz="2000" dirty="0" err="1" smtClean="0">
                <a:latin typeface="Arial"/>
                <a:cs typeface="Arial"/>
              </a:rPr>
              <a:t>recurso</a:t>
            </a:r>
            <a:r>
              <a:rPr lang="en-US" sz="2000" dirty="0" smtClean="0">
                <a:latin typeface="Arial"/>
                <a:cs typeface="Arial"/>
              </a:rPr>
              <a:t> </a:t>
            </a:r>
            <a:r>
              <a:rPr lang="en-US" sz="2000" dirty="0" err="1" smtClean="0">
                <a:latin typeface="Arial"/>
                <a:cs typeface="Arial"/>
              </a:rPr>
              <a:t>disponible</a:t>
            </a:r>
            <a:r>
              <a:rPr lang="en-US" sz="2000" dirty="0" smtClean="0">
                <a:latin typeface="Arial"/>
                <a:cs typeface="Arial"/>
              </a:rPr>
              <a:t> </a:t>
            </a:r>
            <a:r>
              <a:rPr lang="en-US" sz="2000" dirty="0" err="1" smtClean="0">
                <a:latin typeface="Arial"/>
                <a:cs typeface="Arial"/>
              </a:rPr>
              <a:t>para</a:t>
            </a:r>
            <a:r>
              <a:rPr lang="en-US" sz="2000" dirty="0" smtClean="0">
                <a:latin typeface="Arial"/>
                <a:cs typeface="Arial"/>
              </a:rPr>
              <a:t> los </a:t>
            </a:r>
            <a:r>
              <a:rPr lang="en-US" sz="2000" dirty="0" err="1" smtClean="0">
                <a:latin typeface="Arial"/>
                <a:cs typeface="Arial"/>
              </a:rPr>
              <a:t>trabajos</a:t>
            </a:r>
            <a:r>
              <a:rPr lang="en-US" sz="2000" dirty="0" smtClean="0">
                <a:latin typeface="Arial"/>
                <a:cs typeface="Arial"/>
              </a:rPr>
              <a:t> (jobs)</a:t>
            </a:r>
          </a:p>
        </p:txBody>
      </p:sp>
    </p:spTree>
    <p:extLst>
      <p:ext uri="{BB962C8B-B14F-4D97-AF65-F5344CB8AC3E}">
        <p14:creationId xmlns:p14="http://schemas.microsoft.com/office/powerpoint/2010/main" val="67908426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Line 1"/>
          <p:cNvSpPr>
            <a:spLocks noChangeShapeType="1"/>
          </p:cNvSpPr>
          <p:nvPr/>
        </p:nvSpPr>
        <p:spPr bwMode="auto">
          <a:xfrm>
            <a:off x="323850" y="549275"/>
            <a:ext cx="8351838" cy="1588"/>
          </a:xfrm>
          <a:prstGeom prst="line">
            <a:avLst/>
          </a:prstGeom>
          <a:noFill/>
          <a:ln w="3175" cmpd="sng">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9462" name="Text Box 3"/>
          <p:cNvSpPr txBox="1">
            <a:spLocks noChangeArrowheads="1"/>
          </p:cNvSpPr>
          <p:nvPr/>
        </p:nvSpPr>
        <p:spPr bwMode="auto">
          <a:xfrm>
            <a:off x="400050" y="177800"/>
            <a:ext cx="474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3528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86000"/>
              </a:lnSpc>
              <a:buClrTx/>
              <a:buFontTx/>
              <a:buNone/>
            </a:pPr>
            <a:r>
              <a:rPr lang="en-GB" sz="2000">
                <a:solidFill>
                  <a:srgbClr val="FFFFFF"/>
                </a:solidFill>
              </a:rPr>
              <a:t>Dynamics of growing SMBHs in galaxy cores</a:t>
            </a:r>
          </a:p>
        </p:txBody>
      </p:sp>
      <p:sp>
        <p:nvSpPr>
          <p:cNvPr id="2" name="TextBox 1"/>
          <p:cNvSpPr txBox="1"/>
          <p:nvPr/>
        </p:nvSpPr>
        <p:spPr>
          <a:xfrm>
            <a:off x="457200" y="76200"/>
            <a:ext cx="2329058" cy="400110"/>
          </a:xfrm>
          <a:prstGeom prst="rect">
            <a:avLst/>
          </a:prstGeom>
          <a:noFill/>
        </p:spPr>
        <p:txBody>
          <a:bodyPr wrap="none">
            <a:spAutoFit/>
          </a:bodyPr>
          <a:lstStyle/>
          <a:p>
            <a:pPr>
              <a:defRPr/>
            </a:pPr>
            <a:r>
              <a:rPr lang="en-US" sz="2000" dirty="0" err="1"/>
              <a:t>Algoritmos</a:t>
            </a:r>
            <a:r>
              <a:rPr lang="en-US" sz="2000" dirty="0"/>
              <a:t> </a:t>
            </a:r>
            <a:r>
              <a:rPr lang="en-US" sz="2000" dirty="0" err="1"/>
              <a:t>Paralelos</a:t>
            </a:r>
            <a:endParaRPr lang="en-US" sz="2000" dirty="0">
              <a:solidFill>
                <a:srgbClr val="000000"/>
              </a:solidFill>
              <a:latin typeface="+mn-lt"/>
            </a:endParaRPr>
          </a:p>
        </p:txBody>
      </p:sp>
      <p:sp>
        <p:nvSpPr>
          <p:cNvPr id="5" name="TextBox 4"/>
          <p:cNvSpPr txBox="1"/>
          <p:nvPr/>
        </p:nvSpPr>
        <p:spPr>
          <a:xfrm>
            <a:off x="503238" y="1341636"/>
            <a:ext cx="8172450" cy="400110"/>
          </a:xfrm>
          <a:prstGeom prst="rect">
            <a:avLst/>
          </a:prstGeom>
          <a:noFill/>
        </p:spPr>
        <p:txBody>
          <a:bodyPr wrap="square" rtlCol="0">
            <a:spAutoFit/>
          </a:bodyPr>
          <a:lstStyle/>
          <a:p>
            <a:r>
              <a:rPr lang="en-US" sz="2000" dirty="0">
                <a:latin typeface="Arial"/>
                <a:cs typeface="Arial"/>
              </a:rPr>
              <a:t>http://</a:t>
            </a:r>
            <a:r>
              <a:rPr lang="en-US" sz="2000" dirty="0" err="1">
                <a:latin typeface="Arial"/>
                <a:cs typeface="Arial"/>
              </a:rPr>
              <a:t>laohu.bao.ac.cn</a:t>
            </a:r>
            <a:r>
              <a:rPr lang="en-US" sz="2000" dirty="0">
                <a:latin typeface="Arial"/>
                <a:cs typeface="Arial"/>
              </a:rPr>
              <a:t>/ganglia/</a:t>
            </a:r>
            <a:endParaRPr lang="en-US" sz="2000" dirty="0" smtClean="0">
              <a:latin typeface="Arial"/>
              <a:cs typeface="Arial"/>
            </a:endParaRPr>
          </a:p>
        </p:txBody>
      </p:sp>
      <p:sp>
        <p:nvSpPr>
          <p:cNvPr id="6" name="TextBox 5"/>
          <p:cNvSpPr txBox="1"/>
          <p:nvPr/>
        </p:nvSpPr>
        <p:spPr>
          <a:xfrm>
            <a:off x="400050" y="704989"/>
            <a:ext cx="7586682" cy="523220"/>
          </a:xfrm>
          <a:prstGeom prst="rect">
            <a:avLst/>
          </a:prstGeom>
          <a:noFill/>
        </p:spPr>
        <p:txBody>
          <a:bodyPr wrap="none" rtlCol="0">
            <a:spAutoFit/>
          </a:bodyPr>
          <a:lstStyle/>
          <a:p>
            <a:r>
              <a:rPr lang="en-US" sz="2800" b="1" dirty="0" err="1" smtClean="0">
                <a:latin typeface="Arial"/>
                <a:cs typeface="Arial"/>
              </a:rPr>
              <a:t>Ejemplo</a:t>
            </a:r>
            <a:r>
              <a:rPr lang="en-US" sz="2800" b="1" dirty="0" smtClean="0">
                <a:latin typeface="Arial"/>
                <a:cs typeface="Arial"/>
              </a:rPr>
              <a:t>: </a:t>
            </a:r>
            <a:r>
              <a:rPr lang="en-US" sz="2800" b="1" dirty="0" err="1" smtClean="0">
                <a:latin typeface="Arial"/>
                <a:cs typeface="Arial"/>
              </a:rPr>
              <a:t>sistema</a:t>
            </a:r>
            <a:r>
              <a:rPr lang="en-US" sz="2800" b="1" dirty="0" smtClean="0">
                <a:latin typeface="Arial"/>
                <a:cs typeface="Arial"/>
              </a:rPr>
              <a:t> LAOHU en NAOC, Beijing</a:t>
            </a:r>
            <a:endParaRPr lang="en-US" sz="2800" b="1" dirty="0">
              <a:latin typeface="Arial"/>
              <a:cs typeface="Arial"/>
            </a:endParaRPr>
          </a:p>
        </p:txBody>
      </p:sp>
      <p:pic>
        <p:nvPicPr>
          <p:cNvPr id="3" name="Picture 2" descr="Screen Shot 2015-06-30 at 4.19.26 A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3238" y="1923153"/>
            <a:ext cx="7620000" cy="4494869"/>
          </a:xfrm>
          <a:prstGeom prst="rect">
            <a:avLst/>
          </a:prstGeom>
        </p:spPr>
      </p:pic>
    </p:spTree>
    <p:extLst>
      <p:ext uri="{BB962C8B-B14F-4D97-AF65-F5344CB8AC3E}">
        <p14:creationId xmlns:p14="http://schemas.microsoft.com/office/powerpoint/2010/main" val="368359210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Line 1"/>
          <p:cNvSpPr>
            <a:spLocks noChangeShapeType="1"/>
          </p:cNvSpPr>
          <p:nvPr/>
        </p:nvSpPr>
        <p:spPr bwMode="auto">
          <a:xfrm>
            <a:off x="323850" y="549275"/>
            <a:ext cx="8351838" cy="1588"/>
          </a:xfrm>
          <a:prstGeom prst="line">
            <a:avLst/>
          </a:prstGeom>
          <a:noFill/>
          <a:ln w="3175" cmpd="sng">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9462" name="Text Box 3"/>
          <p:cNvSpPr txBox="1">
            <a:spLocks noChangeArrowheads="1"/>
          </p:cNvSpPr>
          <p:nvPr/>
        </p:nvSpPr>
        <p:spPr bwMode="auto">
          <a:xfrm>
            <a:off x="400050" y="177800"/>
            <a:ext cx="474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3528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86000"/>
              </a:lnSpc>
              <a:buClrTx/>
              <a:buFontTx/>
              <a:buNone/>
            </a:pPr>
            <a:r>
              <a:rPr lang="en-GB" sz="2000">
                <a:solidFill>
                  <a:srgbClr val="FFFFFF"/>
                </a:solidFill>
              </a:rPr>
              <a:t>Dynamics of growing SMBHs in galaxy cores</a:t>
            </a:r>
          </a:p>
        </p:txBody>
      </p:sp>
      <p:sp>
        <p:nvSpPr>
          <p:cNvPr id="2" name="TextBox 1"/>
          <p:cNvSpPr txBox="1"/>
          <p:nvPr/>
        </p:nvSpPr>
        <p:spPr>
          <a:xfrm>
            <a:off x="457200" y="76200"/>
            <a:ext cx="2329058" cy="400110"/>
          </a:xfrm>
          <a:prstGeom prst="rect">
            <a:avLst/>
          </a:prstGeom>
          <a:noFill/>
        </p:spPr>
        <p:txBody>
          <a:bodyPr wrap="none">
            <a:spAutoFit/>
          </a:bodyPr>
          <a:lstStyle/>
          <a:p>
            <a:pPr>
              <a:defRPr/>
            </a:pPr>
            <a:r>
              <a:rPr lang="en-US" sz="2000" dirty="0" err="1"/>
              <a:t>Algoritmos</a:t>
            </a:r>
            <a:r>
              <a:rPr lang="en-US" sz="2000" dirty="0"/>
              <a:t> </a:t>
            </a:r>
            <a:r>
              <a:rPr lang="en-US" sz="2000" dirty="0" err="1"/>
              <a:t>Paralelos</a:t>
            </a:r>
            <a:endParaRPr lang="en-US" sz="2000" dirty="0">
              <a:solidFill>
                <a:srgbClr val="000000"/>
              </a:solidFill>
              <a:latin typeface="+mn-lt"/>
            </a:endParaRPr>
          </a:p>
        </p:txBody>
      </p:sp>
      <p:sp>
        <p:nvSpPr>
          <p:cNvPr id="3" name="TextBox 2"/>
          <p:cNvSpPr txBox="1"/>
          <p:nvPr/>
        </p:nvSpPr>
        <p:spPr>
          <a:xfrm>
            <a:off x="457200" y="1100676"/>
            <a:ext cx="7912924" cy="1569660"/>
          </a:xfrm>
          <a:prstGeom prst="rect">
            <a:avLst/>
          </a:prstGeom>
          <a:noFill/>
        </p:spPr>
        <p:txBody>
          <a:bodyPr wrap="square" rtlCol="0">
            <a:spAutoFit/>
          </a:bodyPr>
          <a:lstStyle/>
          <a:p>
            <a:pPr algn="ctr"/>
            <a:r>
              <a:rPr lang="en-US" sz="3600" b="1" dirty="0" smtClean="0"/>
              <a:t>MPI (Message Passing Interface)</a:t>
            </a:r>
          </a:p>
          <a:p>
            <a:pPr algn="ctr"/>
            <a:r>
              <a:rPr lang="en-US" sz="2400" b="1" dirty="0" err="1" smtClean="0"/>
              <a:t>vs</a:t>
            </a:r>
            <a:endParaRPr lang="en-US" sz="2400" b="1" dirty="0" smtClean="0"/>
          </a:p>
          <a:p>
            <a:pPr algn="ctr"/>
            <a:r>
              <a:rPr lang="en-US" sz="3600" b="1" dirty="0" smtClean="0"/>
              <a:t>OPENMP (OPEN </a:t>
            </a:r>
            <a:r>
              <a:rPr lang="en-US" sz="3600" b="1" dirty="0" err="1" smtClean="0"/>
              <a:t>MultiProcessing</a:t>
            </a:r>
            <a:r>
              <a:rPr lang="en-US" sz="3600" b="1" dirty="0" smtClean="0"/>
              <a:t>)</a:t>
            </a:r>
            <a:endParaRPr lang="en-US" sz="3600" b="1" dirty="0"/>
          </a:p>
        </p:txBody>
      </p:sp>
      <p:pic>
        <p:nvPicPr>
          <p:cNvPr id="4" name="Picture 3" descr="Screen Shot 2015-05-27 at 3.51.30 P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9512" y="2879687"/>
            <a:ext cx="7819973" cy="3404820"/>
          </a:xfrm>
          <a:prstGeom prst="rect">
            <a:avLst/>
          </a:prstGeom>
        </p:spPr>
      </p:pic>
      <p:sp>
        <p:nvSpPr>
          <p:cNvPr id="5" name="TextBox 4"/>
          <p:cNvSpPr txBox="1"/>
          <p:nvPr/>
        </p:nvSpPr>
        <p:spPr>
          <a:xfrm>
            <a:off x="457200" y="6075159"/>
            <a:ext cx="4107915" cy="461665"/>
          </a:xfrm>
          <a:prstGeom prst="rect">
            <a:avLst/>
          </a:prstGeom>
          <a:noFill/>
        </p:spPr>
        <p:txBody>
          <a:bodyPr wrap="none" rtlCol="0">
            <a:spAutoFit/>
          </a:bodyPr>
          <a:lstStyle/>
          <a:p>
            <a:r>
              <a:rPr lang="en-US" sz="2400" b="1" dirty="0" smtClean="0"/>
              <a:t>OPENMP: </a:t>
            </a:r>
            <a:r>
              <a:rPr lang="en-US" sz="2400" dirty="0" err="1" smtClean="0"/>
              <a:t>memoria</a:t>
            </a:r>
            <a:r>
              <a:rPr lang="en-US" sz="2400" dirty="0" smtClean="0"/>
              <a:t> </a:t>
            </a:r>
            <a:r>
              <a:rPr lang="en-US" sz="2400" dirty="0" err="1" smtClean="0"/>
              <a:t>compartida</a:t>
            </a:r>
            <a:endParaRPr lang="en-US" sz="2400" dirty="0"/>
          </a:p>
        </p:txBody>
      </p:sp>
      <p:sp>
        <p:nvSpPr>
          <p:cNvPr id="6" name="TextBox 5"/>
          <p:cNvSpPr txBox="1"/>
          <p:nvPr/>
        </p:nvSpPr>
        <p:spPr>
          <a:xfrm>
            <a:off x="4914192" y="6075159"/>
            <a:ext cx="3375293" cy="461665"/>
          </a:xfrm>
          <a:prstGeom prst="rect">
            <a:avLst/>
          </a:prstGeom>
          <a:noFill/>
        </p:spPr>
        <p:txBody>
          <a:bodyPr wrap="none" rtlCol="0">
            <a:spAutoFit/>
          </a:bodyPr>
          <a:lstStyle/>
          <a:p>
            <a:r>
              <a:rPr lang="en-US" sz="2400" b="1" dirty="0" smtClean="0"/>
              <a:t>MPI: </a:t>
            </a:r>
            <a:r>
              <a:rPr lang="en-US" sz="2400" dirty="0" err="1" smtClean="0"/>
              <a:t>memoria</a:t>
            </a:r>
            <a:r>
              <a:rPr lang="en-US" sz="2400" dirty="0" smtClean="0"/>
              <a:t> </a:t>
            </a:r>
            <a:r>
              <a:rPr lang="en-US" sz="2400" dirty="0" err="1" smtClean="0"/>
              <a:t>distribuída</a:t>
            </a:r>
            <a:endParaRPr lang="en-US" sz="2400" dirty="0"/>
          </a:p>
        </p:txBody>
      </p:sp>
      <p:sp>
        <p:nvSpPr>
          <p:cNvPr id="9" name="TextBox 8"/>
          <p:cNvSpPr txBox="1"/>
          <p:nvPr/>
        </p:nvSpPr>
        <p:spPr>
          <a:xfrm>
            <a:off x="204906" y="549275"/>
            <a:ext cx="5761864" cy="707886"/>
          </a:xfrm>
          <a:prstGeom prst="rect">
            <a:avLst/>
          </a:prstGeom>
          <a:noFill/>
        </p:spPr>
        <p:txBody>
          <a:bodyPr wrap="none" rtlCol="0">
            <a:spAutoFit/>
          </a:bodyPr>
          <a:lstStyle/>
          <a:p>
            <a:r>
              <a:rPr lang="en-US" sz="4000" b="1" dirty="0" err="1" smtClean="0"/>
              <a:t>Paradigmas</a:t>
            </a:r>
            <a:r>
              <a:rPr lang="en-US" sz="4000" b="1" dirty="0" smtClean="0"/>
              <a:t> en la </a:t>
            </a:r>
            <a:r>
              <a:rPr lang="en-US" sz="4000" b="1" dirty="0" err="1" smtClean="0"/>
              <a:t>práctica</a:t>
            </a:r>
            <a:r>
              <a:rPr lang="en-US" sz="4000" b="1" dirty="0" smtClean="0"/>
              <a:t>:</a:t>
            </a:r>
            <a:endParaRPr lang="en-US" sz="4000" dirty="0"/>
          </a:p>
        </p:txBody>
      </p:sp>
    </p:spTree>
    <p:extLst>
      <p:ext uri="{BB962C8B-B14F-4D97-AF65-F5344CB8AC3E}">
        <p14:creationId xmlns:p14="http://schemas.microsoft.com/office/powerpoint/2010/main" val="176258669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Line 1"/>
          <p:cNvSpPr>
            <a:spLocks noChangeShapeType="1"/>
          </p:cNvSpPr>
          <p:nvPr/>
        </p:nvSpPr>
        <p:spPr bwMode="auto">
          <a:xfrm>
            <a:off x="323850" y="549275"/>
            <a:ext cx="8351838" cy="1588"/>
          </a:xfrm>
          <a:prstGeom prst="line">
            <a:avLst/>
          </a:prstGeom>
          <a:noFill/>
          <a:ln w="3175" cmpd="sng">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9462" name="Text Box 3"/>
          <p:cNvSpPr txBox="1">
            <a:spLocks noChangeArrowheads="1"/>
          </p:cNvSpPr>
          <p:nvPr/>
        </p:nvSpPr>
        <p:spPr bwMode="auto">
          <a:xfrm>
            <a:off x="400050" y="177800"/>
            <a:ext cx="474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3528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86000"/>
              </a:lnSpc>
              <a:buClrTx/>
              <a:buFontTx/>
              <a:buNone/>
            </a:pPr>
            <a:r>
              <a:rPr lang="en-GB" sz="2000">
                <a:solidFill>
                  <a:srgbClr val="FFFFFF"/>
                </a:solidFill>
              </a:rPr>
              <a:t>Dynamics of growing SMBHs in galaxy cores</a:t>
            </a:r>
          </a:p>
        </p:txBody>
      </p:sp>
      <p:sp>
        <p:nvSpPr>
          <p:cNvPr id="2" name="TextBox 1"/>
          <p:cNvSpPr txBox="1"/>
          <p:nvPr/>
        </p:nvSpPr>
        <p:spPr>
          <a:xfrm>
            <a:off x="457200" y="76200"/>
            <a:ext cx="2329058" cy="400110"/>
          </a:xfrm>
          <a:prstGeom prst="rect">
            <a:avLst/>
          </a:prstGeom>
          <a:noFill/>
        </p:spPr>
        <p:txBody>
          <a:bodyPr wrap="none">
            <a:spAutoFit/>
          </a:bodyPr>
          <a:lstStyle/>
          <a:p>
            <a:pPr>
              <a:defRPr/>
            </a:pPr>
            <a:r>
              <a:rPr lang="en-US" sz="2000" dirty="0" err="1"/>
              <a:t>Algoritmos</a:t>
            </a:r>
            <a:r>
              <a:rPr lang="en-US" sz="2000" dirty="0"/>
              <a:t> </a:t>
            </a:r>
            <a:r>
              <a:rPr lang="en-US" sz="2000" dirty="0" err="1"/>
              <a:t>Paralelos</a:t>
            </a:r>
            <a:endParaRPr lang="en-US" sz="2000" dirty="0">
              <a:solidFill>
                <a:srgbClr val="000000"/>
              </a:solidFill>
              <a:latin typeface="+mn-lt"/>
            </a:endParaRPr>
          </a:p>
        </p:txBody>
      </p:sp>
      <p:sp>
        <p:nvSpPr>
          <p:cNvPr id="3" name="TextBox 2"/>
          <p:cNvSpPr txBox="1"/>
          <p:nvPr/>
        </p:nvSpPr>
        <p:spPr>
          <a:xfrm>
            <a:off x="323850" y="754099"/>
            <a:ext cx="5536247" cy="4739759"/>
          </a:xfrm>
          <a:prstGeom prst="rect">
            <a:avLst/>
          </a:prstGeom>
          <a:noFill/>
        </p:spPr>
        <p:txBody>
          <a:bodyPr wrap="square" rtlCol="0">
            <a:spAutoFit/>
          </a:bodyPr>
          <a:lstStyle/>
          <a:p>
            <a:r>
              <a:rPr lang="en-US" sz="4000" b="1" dirty="0" smtClean="0"/>
              <a:t>GPUs y CUDA:</a:t>
            </a:r>
          </a:p>
          <a:p>
            <a:endParaRPr lang="en-US" dirty="0" smtClean="0"/>
          </a:p>
          <a:p>
            <a:r>
              <a:rPr lang="en-US" sz="3200" b="1" dirty="0" smtClean="0"/>
              <a:t>GPU</a:t>
            </a:r>
            <a:r>
              <a:rPr lang="en-US" sz="3200" dirty="0" smtClean="0"/>
              <a:t>: </a:t>
            </a:r>
            <a:r>
              <a:rPr lang="en-US" sz="2000" i="1" dirty="0" smtClean="0"/>
              <a:t>Graphic Processing Unit </a:t>
            </a:r>
            <a:r>
              <a:rPr lang="en-US" sz="2000" dirty="0" err="1" smtClean="0"/>
              <a:t>es</a:t>
            </a:r>
            <a:r>
              <a:rPr lang="en-US" sz="2000" dirty="0" smtClean="0"/>
              <a:t> un </a:t>
            </a:r>
            <a:r>
              <a:rPr lang="en-US" sz="2000" dirty="0" err="1" smtClean="0"/>
              <a:t>circuito</a:t>
            </a:r>
            <a:r>
              <a:rPr lang="en-US" sz="2000" dirty="0" smtClean="0"/>
              <a:t> </a:t>
            </a:r>
            <a:r>
              <a:rPr lang="en-US" sz="2000" dirty="0" err="1" smtClean="0"/>
              <a:t>electrónico</a:t>
            </a:r>
            <a:r>
              <a:rPr lang="en-US" sz="2000" dirty="0" smtClean="0"/>
              <a:t> </a:t>
            </a:r>
            <a:r>
              <a:rPr lang="en-US" sz="2000" dirty="0" err="1" smtClean="0"/>
              <a:t>especializado</a:t>
            </a:r>
            <a:r>
              <a:rPr lang="en-US" sz="2000" dirty="0" smtClean="0"/>
              <a:t> en la </a:t>
            </a:r>
            <a:r>
              <a:rPr lang="en-US" sz="2000" dirty="0" err="1" smtClean="0"/>
              <a:t>manipulación</a:t>
            </a:r>
            <a:r>
              <a:rPr lang="en-US" sz="2000" dirty="0" smtClean="0"/>
              <a:t> de </a:t>
            </a:r>
            <a:r>
              <a:rPr lang="en-US" sz="2000" dirty="0" err="1" smtClean="0"/>
              <a:t>memoria</a:t>
            </a:r>
            <a:r>
              <a:rPr lang="en-US" sz="2000" dirty="0" smtClean="0"/>
              <a:t> </a:t>
            </a:r>
            <a:r>
              <a:rPr lang="en-US" sz="2000" dirty="0" err="1" smtClean="0"/>
              <a:t>para</a:t>
            </a:r>
            <a:r>
              <a:rPr lang="en-US" sz="2000" dirty="0" smtClean="0"/>
              <a:t> </a:t>
            </a:r>
            <a:r>
              <a:rPr lang="en-US" sz="2000" dirty="0" err="1" smtClean="0"/>
              <a:t>acelerar</a:t>
            </a:r>
            <a:r>
              <a:rPr lang="en-US" sz="2000" dirty="0" smtClean="0"/>
              <a:t> la </a:t>
            </a:r>
            <a:r>
              <a:rPr lang="en-US" sz="2000" dirty="0" err="1" smtClean="0"/>
              <a:t>creación</a:t>
            </a:r>
            <a:r>
              <a:rPr lang="en-US" sz="2000" dirty="0" smtClean="0"/>
              <a:t> de </a:t>
            </a:r>
            <a:r>
              <a:rPr lang="en-US" sz="2000" dirty="0" err="1" smtClean="0"/>
              <a:t>imágenes</a:t>
            </a:r>
            <a:r>
              <a:rPr lang="en-US" sz="2000" dirty="0" smtClean="0"/>
              <a:t> en un buffer  con el fin de </a:t>
            </a:r>
            <a:r>
              <a:rPr lang="en-US" sz="2000" dirty="0" err="1" smtClean="0"/>
              <a:t>enviarlo</a:t>
            </a:r>
            <a:r>
              <a:rPr lang="en-US" sz="2000" dirty="0" smtClean="0"/>
              <a:t> a </a:t>
            </a:r>
            <a:r>
              <a:rPr lang="en-US" sz="2000" dirty="0" err="1" smtClean="0"/>
              <a:t>una</a:t>
            </a:r>
            <a:r>
              <a:rPr lang="en-US" sz="2000" dirty="0" smtClean="0"/>
              <a:t> </a:t>
            </a:r>
            <a:r>
              <a:rPr lang="en-US" sz="2000" dirty="0" err="1" smtClean="0"/>
              <a:t>pantalla</a:t>
            </a:r>
            <a:r>
              <a:rPr lang="en-US" sz="2000" dirty="0" smtClean="0"/>
              <a:t> (</a:t>
            </a:r>
            <a:r>
              <a:rPr lang="en-US" sz="2000" dirty="0" err="1" smtClean="0"/>
              <a:t>dislplay</a:t>
            </a:r>
            <a:r>
              <a:rPr lang="en-US" sz="2000" dirty="0" smtClean="0"/>
              <a:t>)</a:t>
            </a:r>
          </a:p>
          <a:p>
            <a:endParaRPr lang="en-US" sz="2000" dirty="0" smtClean="0"/>
          </a:p>
          <a:p>
            <a:r>
              <a:rPr lang="en-US" sz="3200" b="1" dirty="0" smtClean="0"/>
              <a:t>CUDA: </a:t>
            </a:r>
            <a:r>
              <a:rPr lang="en-US" sz="2000" i="1" dirty="0" smtClean="0"/>
              <a:t>Compute </a:t>
            </a:r>
            <a:r>
              <a:rPr lang="en-US" sz="2000" i="1" dirty="0"/>
              <a:t>Unified Device </a:t>
            </a:r>
            <a:r>
              <a:rPr lang="en-US" sz="2000" i="1" dirty="0" smtClean="0"/>
              <a:t>Architecture</a:t>
            </a:r>
            <a:r>
              <a:rPr lang="en-US" sz="2000" dirty="0" smtClean="0"/>
              <a:t>. API </a:t>
            </a:r>
            <a:r>
              <a:rPr lang="en-US" sz="2000" dirty="0" err="1" smtClean="0"/>
              <a:t>creada</a:t>
            </a:r>
            <a:r>
              <a:rPr lang="en-US" sz="2000" dirty="0" smtClean="0"/>
              <a:t> </a:t>
            </a:r>
            <a:r>
              <a:rPr lang="en-US" sz="2000" dirty="0" err="1" smtClean="0"/>
              <a:t>por</a:t>
            </a:r>
            <a:r>
              <a:rPr lang="en-US" sz="2000" dirty="0" smtClean="0"/>
              <a:t> NVIDIA, </a:t>
            </a:r>
            <a:r>
              <a:rPr lang="en-US" sz="2000" dirty="0" err="1" smtClean="0"/>
              <a:t>que</a:t>
            </a:r>
            <a:r>
              <a:rPr lang="en-US" sz="2000" dirty="0" smtClean="0"/>
              <a:t> da </a:t>
            </a:r>
            <a:r>
              <a:rPr lang="en-US" sz="2000" dirty="0" err="1" smtClean="0"/>
              <a:t>acceso</a:t>
            </a:r>
            <a:r>
              <a:rPr lang="en-US" sz="2000" dirty="0" smtClean="0"/>
              <a:t> </a:t>
            </a:r>
            <a:r>
              <a:rPr lang="en-US" sz="2000" dirty="0" err="1" smtClean="0"/>
              <a:t>directo</a:t>
            </a:r>
            <a:r>
              <a:rPr lang="en-US" sz="2000" dirty="0" smtClean="0"/>
              <a:t> a </a:t>
            </a:r>
            <a:r>
              <a:rPr lang="en-US" sz="2000" dirty="0" err="1" smtClean="0"/>
              <a:t>instrucciones</a:t>
            </a:r>
            <a:r>
              <a:rPr lang="en-US" sz="2000" dirty="0" smtClean="0"/>
              <a:t> y </a:t>
            </a:r>
            <a:r>
              <a:rPr lang="en-US" sz="2000" dirty="0" err="1" smtClean="0"/>
              <a:t>elementos</a:t>
            </a:r>
            <a:r>
              <a:rPr lang="en-US" sz="2000" dirty="0" smtClean="0"/>
              <a:t> </a:t>
            </a:r>
            <a:r>
              <a:rPr lang="en-US" sz="2000" dirty="0" err="1" smtClean="0"/>
              <a:t>paralelos</a:t>
            </a:r>
            <a:r>
              <a:rPr lang="en-US" sz="2000" dirty="0" smtClean="0"/>
              <a:t> de GPUs </a:t>
            </a:r>
            <a:r>
              <a:rPr lang="en-US" sz="2000" dirty="0" err="1" smtClean="0"/>
              <a:t>orientado</a:t>
            </a:r>
            <a:r>
              <a:rPr lang="en-US" sz="2000" dirty="0" smtClean="0"/>
              <a:t> a  </a:t>
            </a:r>
            <a:r>
              <a:rPr lang="en-US" sz="2000" dirty="0" err="1" smtClean="0"/>
              <a:t>procesamiento</a:t>
            </a:r>
            <a:r>
              <a:rPr lang="en-US" sz="2000" dirty="0" smtClean="0"/>
              <a:t> general (GPGPU).</a:t>
            </a:r>
          </a:p>
          <a:p>
            <a:r>
              <a:rPr lang="en-US" sz="2000" dirty="0" smtClean="0"/>
              <a:t>CUDA se </a:t>
            </a:r>
            <a:r>
              <a:rPr lang="en-US" sz="2000" dirty="0" err="1" smtClean="0"/>
              <a:t>puede</a:t>
            </a:r>
            <a:r>
              <a:rPr lang="en-US" sz="2000" dirty="0" smtClean="0"/>
              <a:t> </a:t>
            </a:r>
            <a:r>
              <a:rPr lang="en-US" sz="2000" dirty="0" err="1" smtClean="0"/>
              <a:t>usar</a:t>
            </a:r>
            <a:r>
              <a:rPr lang="en-US" sz="2000" dirty="0" smtClean="0"/>
              <a:t> con C,C++,Fortran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60276" y="1759563"/>
            <a:ext cx="1734438" cy="1663484"/>
          </a:xfrm>
          <a:prstGeom prst="rect">
            <a:avLst/>
          </a:prstGeom>
        </p:spPr>
      </p:pic>
      <p:pic>
        <p:nvPicPr>
          <p:cNvPr id="5" name="Picture 4"/>
          <p:cNvPicPr>
            <a:picLocks noChangeAspect="1"/>
          </p:cNvPicPr>
          <p:nvPr/>
        </p:nvPicPr>
        <p:blipFill>
          <a:blip r:embed="rId4"/>
          <a:stretch>
            <a:fillRect/>
          </a:stretch>
        </p:blipFill>
        <p:spPr>
          <a:xfrm>
            <a:off x="5901447" y="3651424"/>
            <a:ext cx="2774241" cy="1846131"/>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0050" y="5647686"/>
            <a:ext cx="1777004" cy="739072"/>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49890" y="5641638"/>
            <a:ext cx="2072097" cy="745120"/>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61965" y="5497555"/>
            <a:ext cx="1113723" cy="1113723"/>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64761" y="5687373"/>
            <a:ext cx="1991029" cy="769968"/>
          </a:xfrm>
          <a:prstGeom prst="rect">
            <a:avLst/>
          </a:prstGeom>
        </p:spPr>
      </p:pic>
    </p:spTree>
    <p:extLst>
      <p:ext uri="{BB962C8B-B14F-4D97-AF65-F5344CB8AC3E}">
        <p14:creationId xmlns:p14="http://schemas.microsoft.com/office/powerpoint/2010/main" val="209073407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Line 1"/>
          <p:cNvSpPr>
            <a:spLocks noChangeShapeType="1"/>
          </p:cNvSpPr>
          <p:nvPr/>
        </p:nvSpPr>
        <p:spPr bwMode="auto">
          <a:xfrm>
            <a:off x="323850" y="549275"/>
            <a:ext cx="8351838" cy="1588"/>
          </a:xfrm>
          <a:prstGeom prst="line">
            <a:avLst/>
          </a:prstGeom>
          <a:noFill/>
          <a:ln w="3175" cmpd="sng">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9462" name="Text Box 3"/>
          <p:cNvSpPr txBox="1">
            <a:spLocks noChangeArrowheads="1"/>
          </p:cNvSpPr>
          <p:nvPr/>
        </p:nvSpPr>
        <p:spPr bwMode="auto">
          <a:xfrm>
            <a:off x="400050" y="177800"/>
            <a:ext cx="474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3528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86000"/>
              </a:lnSpc>
              <a:buClrTx/>
              <a:buFontTx/>
              <a:buNone/>
            </a:pPr>
            <a:r>
              <a:rPr lang="en-GB" sz="2000">
                <a:solidFill>
                  <a:srgbClr val="FFFFFF"/>
                </a:solidFill>
              </a:rPr>
              <a:t>Dynamics of growing SMBHs in galaxy cores</a:t>
            </a:r>
          </a:p>
        </p:txBody>
      </p:sp>
      <p:sp>
        <p:nvSpPr>
          <p:cNvPr id="2" name="TextBox 1"/>
          <p:cNvSpPr txBox="1"/>
          <p:nvPr/>
        </p:nvSpPr>
        <p:spPr>
          <a:xfrm>
            <a:off x="457200" y="76200"/>
            <a:ext cx="2329058" cy="400110"/>
          </a:xfrm>
          <a:prstGeom prst="rect">
            <a:avLst/>
          </a:prstGeom>
          <a:noFill/>
        </p:spPr>
        <p:txBody>
          <a:bodyPr wrap="none">
            <a:spAutoFit/>
          </a:bodyPr>
          <a:lstStyle/>
          <a:p>
            <a:pPr>
              <a:defRPr/>
            </a:pPr>
            <a:r>
              <a:rPr lang="en-US" sz="2000" dirty="0" err="1"/>
              <a:t>Algoritmos</a:t>
            </a:r>
            <a:r>
              <a:rPr lang="en-US" sz="2000" dirty="0"/>
              <a:t> </a:t>
            </a:r>
            <a:r>
              <a:rPr lang="en-US" sz="2000" dirty="0" err="1"/>
              <a:t>Paralelos</a:t>
            </a:r>
            <a:endParaRPr lang="en-US" sz="2000" dirty="0">
              <a:solidFill>
                <a:srgbClr val="000000"/>
              </a:solidFill>
              <a:latin typeface="+mn-lt"/>
            </a:endParaRPr>
          </a:p>
        </p:txBody>
      </p:sp>
      <p:sp>
        <p:nvSpPr>
          <p:cNvPr id="8" name="TextBox 7"/>
          <p:cNvSpPr txBox="1"/>
          <p:nvPr/>
        </p:nvSpPr>
        <p:spPr>
          <a:xfrm>
            <a:off x="457201" y="754097"/>
            <a:ext cx="7757518" cy="1508105"/>
          </a:xfrm>
          <a:prstGeom prst="rect">
            <a:avLst/>
          </a:prstGeom>
          <a:noFill/>
        </p:spPr>
        <p:txBody>
          <a:bodyPr wrap="square" rtlCol="0">
            <a:spAutoFit/>
          </a:bodyPr>
          <a:lstStyle/>
          <a:p>
            <a:r>
              <a:rPr lang="en-US" sz="3200" b="1" dirty="0" smtClean="0"/>
              <a:t>GPU chip:</a:t>
            </a:r>
          </a:p>
          <a:p>
            <a:r>
              <a:rPr lang="en-US" sz="2000" dirty="0" smtClean="0"/>
              <a:t>3 </a:t>
            </a:r>
            <a:r>
              <a:rPr lang="en-US" sz="2000" dirty="0" err="1" smtClean="0"/>
              <a:t>billones</a:t>
            </a:r>
            <a:r>
              <a:rPr lang="en-US" sz="2000" dirty="0" smtClean="0"/>
              <a:t> de </a:t>
            </a:r>
            <a:r>
              <a:rPr lang="en-US" sz="2000" dirty="0" err="1" smtClean="0"/>
              <a:t>transistores</a:t>
            </a:r>
            <a:r>
              <a:rPr lang="en-US" sz="2000" dirty="0" smtClean="0"/>
              <a:t>, en 512 </a:t>
            </a:r>
            <a:r>
              <a:rPr lang="en-US" sz="2000" dirty="0" err="1" smtClean="0"/>
              <a:t>núcleos</a:t>
            </a:r>
            <a:r>
              <a:rPr lang="en-US" sz="2000" dirty="0" smtClean="0"/>
              <a:t> (cores) </a:t>
            </a:r>
            <a:r>
              <a:rPr lang="en-US" sz="2000" dirty="0" err="1" smtClean="0"/>
              <a:t>distribuídos</a:t>
            </a:r>
            <a:r>
              <a:rPr lang="en-US" sz="2000" dirty="0" smtClean="0"/>
              <a:t> en 16 Streaming Multiprocessors (SMs) de 32 Streaming Processors (</a:t>
            </a:r>
            <a:r>
              <a:rPr lang="en-US" sz="2000" dirty="0" err="1" smtClean="0"/>
              <a:t>núcleos</a:t>
            </a:r>
            <a:r>
              <a:rPr lang="en-US" sz="2000" dirty="0" smtClean="0"/>
              <a:t>) </a:t>
            </a:r>
            <a:r>
              <a:rPr lang="en-US" sz="2000" dirty="0" err="1" smtClean="0"/>
              <a:t>cada</a:t>
            </a:r>
            <a:r>
              <a:rPr lang="en-US" sz="2000" dirty="0" smtClean="0"/>
              <a:t> </a:t>
            </a:r>
            <a:r>
              <a:rPr lang="en-US" sz="2000" dirty="0" err="1" smtClean="0"/>
              <a:t>uno</a:t>
            </a:r>
            <a:r>
              <a:rPr lang="en-US" sz="2000" dirty="0" smtClean="0"/>
              <a:t> </a:t>
            </a:r>
            <a:endParaRPr lang="en-US" sz="2000" dirty="0"/>
          </a:p>
        </p:txBody>
      </p:sp>
      <p:pic>
        <p:nvPicPr>
          <p:cNvPr id="3" name="Picture 2" descr="Screen Shot 2015-06-22 at 9.01.0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57775" y="2185500"/>
            <a:ext cx="6624779" cy="4478015"/>
          </a:xfrm>
          <a:prstGeom prst="rect">
            <a:avLst/>
          </a:prstGeom>
        </p:spPr>
      </p:pic>
    </p:spTree>
    <p:extLst>
      <p:ext uri="{BB962C8B-B14F-4D97-AF65-F5344CB8AC3E}">
        <p14:creationId xmlns:p14="http://schemas.microsoft.com/office/powerpoint/2010/main" val="234298879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Line 1"/>
          <p:cNvSpPr>
            <a:spLocks noChangeShapeType="1"/>
          </p:cNvSpPr>
          <p:nvPr/>
        </p:nvSpPr>
        <p:spPr bwMode="auto">
          <a:xfrm>
            <a:off x="323850" y="549275"/>
            <a:ext cx="8351838" cy="1588"/>
          </a:xfrm>
          <a:prstGeom prst="line">
            <a:avLst/>
          </a:prstGeom>
          <a:noFill/>
          <a:ln w="3175" cmpd="sng">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9462" name="Text Box 3"/>
          <p:cNvSpPr txBox="1">
            <a:spLocks noChangeArrowheads="1"/>
          </p:cNvSpPr>
          <p:nvPr/>
        </p:nvSpPr>
        <p:spPr bwMode="auto">
          <a:xfrm>
            <a:off x="400050" y="177800"/>
            <a:ext cx="474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3528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86000"/>
              </a:lnSpc>
              <a:buClrTx/>
              <a:buFontTx/>
              <a:buNone/>
            </a:pPr>
            <a:r>
              <a:rPr lang="en-GB" sz="2000">
                <a:solidFill>
                  <a:srgbClr val="FFFFFF"/>
                </a:solidFill>
              </a:rPr>
              <a:t>Dynamics of growing SMBHs in galaxy cores</a:t>
            </a:r>
          </a:p>
        </p:txBody>
      </p:sp>
      <p:sp>
        <p:nvSpPr>
          <p:cNvPr id="2" name="TextBox 1"/>
          <p:cNvSpPr txBox="1"/>
          <p:nvPr/>
        </p:nvSpPr>
        <p:spPr>
          <a:xfrm>
            <a:off x="457200" y="76200"/>
            <a:ext cx="2329058" cy="400110"/>
          </a:xfrm>
          <a:prstGeom prst="rect">
            <a:avLst/>
          </a:prstGeom>
          <a:noFill/>
        </p:spPr>
        <p:txBody>
          <a:bodyPr wrap="none">
            <a:spAutoFit/>
          </a:bodyPr>
          <a:lstStyle/>
          <a:p>
            <a:pPr>
              <a:defRPr/>
            </a:pPr>
            <a:r>
              <a:rPr lang="en-US" sz="2000" dirty="0" err="1"/>
              <a:t>Algoritmos</a:t>
            </a:r>
            <a:r>
              <a:rPr lang="en-US" sz="2000" dirty="0"/>
              <a:t> </a:t>
            </a:r>
            <a:r>
              <a:rPr lang="en-US" sz="2000" dirty="0" err="1"/>
              <a:t>Paralelos</a:t>
            </a:r>
            <a:endParaRPr lang="en-US" sz="2000" dirty="0">
              <a:solidFill>
                <a:srgbClr val="000000"/>
              </a:solidFill>
              <a:latin typeface="+mn-lt"/>
            </a:endParaRPr>
          </a:p>
        </p:txBody>
      </p:sp>
      <p:sp>
        <p:nvSpPr>
          <p:cNvPr id="8" name="TextBox 7"/>
          <p:cNvSpPr txBox="1"/>
          <p:nvPr/>
        </p:nvSpPr>
        <p:spPr>
          <a:xfrm>
            <a:off x="457201" y="767329"/>
            <a:ext cx="7757518" cy="1508105"/>
          </a:xfrm>
          <a:prstGeom prst="rect">
            <a:avLst/>
          </a:prstGeom>
          <a:noFill/>
        </p:spPr>
        <p:txBody>
          <a:bodyPr wrap="square" rtlCol="0">
            <a:spAutoFit/>
          </a:bodyPr>
          <a:lstStyle/>
          <a:p>
            <a:r>
              <a:rPr lang="en-US" sz="3200" b="1" dirty="0" smtClean="0"/>
              <a:t>GPU chip:</a:t>
            </a:r>
          </a:p>
          <a:p>
            <a:r>
              <a:rPr lang="en-US" sz="2000" i="1" dirty="0" smtClean="0">
                <a:latin typeface="Arial"/>
                <a:cs typeface="Arial"/>
              </a:rPr>
              <a:t>Stream Processor </a:t>
            </a:r>
            <a:r>
              <a:rPr lang="en-US" sz="2000" dirty="0" smtClean="0">
                <a:latin typeface="Arial"/>
                <a:cs typeface="Arial"/>
              </a:rPr>
              <a:t>(</a:t>
            </a:r>
            <a:r>
              <a:rPr lang="en-US" sz="2000" b="1" dirty="0" smtClean="0">
                <a:latin typeface="Arial"/>
                <a:cs typeface="Arial"/>
              </a:rPr>
              <a:t>SP</a:t>
            </a:r>
            <a:r>
              <a:rPr lang="en-US" sz="2000" dirty="0" smtClean="0">
                <a:latin typeface="Arial"/>
                <a:cs typeface="Arial"/>
              </a:rPr>
              <a:t>) </a:t>
            </a:r>
            <a:r>
              <a:rPr lang="en-US" sz="2000" dirty="0" err="1" smtClean="0">
                <a:latin typeface="Arial"/>
                <a:cs typeface="Arial"/>
              </a:rPr>
              <a:t>es</a:t>
            </a:r>
            <a:r>
              <a:rPr lang="en-US" sz="2000" dirty="0" smtClean="0">
                <a:latin typeface="Arial"/>
                <a:cs typeface="Arial"/>
              </a:rPr>
              <a:t> el </a:t>
            </a:r>
            <a:r>
              <a:rPr lang="en-US" sz="2000" dirty="0" err="1" smtClean="0">
                <a:latin typeface="Arial"/>
                <a:cs typeface="Arial"/>
              </a:rPr>
              <a:t>núcleo</a:t>
            </a:r>
            <a:r>
              <a:rPr lang="en-US" sz="2000" dirty="0" smtClean="0">
                <a:latin typeface="Arial"/>
                <a:cs typeface="Arial"/>
              </a:rPr>
              <a:t> del GPU, y </a:t>
            </a:r>
            <a:r>
              <a:rPr lang="en-US" sz="2000" dirty="0" err="1" smtClean="0">
                <a:latin typeface="Arial"/>
                <a:cs typeface="Arial"/>
              </a:rPr>
              <a:t>estan</a:t>
            </a:r>
            <a:r>
              <a:rPr lang="en-US" sz="2000" dirty="0" smtClean="0">
                <a:latin typeface="Arial"/>
                <a:cs typeface="Arial"/>
              </a:rPr>
              <a:t> </a:t>
            </a:r>
            <a:r>
              <a:rPr lang="en-US" sz="2000" dirty="0" err="1" smtClean="0">
                <a:latin typeface="Arial"/>
                <a:cs typeface="Arial"/>
              </a:rPr>
              <a:t>agrupados</a:t>
            </a:r>
            <a:r>
              <a:rPr lang="en-US" sz="2000" dirty="0" smtClean="0">
                <a:latin typeface="Arial"/>
                <a:cs typeface="Arial"/>
              </a:rPr>
              <a:t> en </a:t>
            </a:r>
            <a:r>
              <a:rPr lang="en-US" sz="2000" i="1" dirty="0" smtClean="0">
                <a:latin typeface="Arial"/>
                <a:cs typeface="Arial"/>
              </a:rPr>
              <a:t>Stream Multiprocessors </a:t>
            </a:r>
            <a:r>
              <a:rPr lang="en-US" sz="2000" dirty="0" smtClean="0">
                <a:latin typeface="Arial"/>
                <a:cs typeface="Arial"/>
              </a:rPr>
              <a:t>(</a:t>
            </a:r>
            <a:r>
              <a:rPr lang="en-US" sz="2000" b="1" dirty="0" smtClean="0">
                <a:latin typeface="Arial"/>
                <a:cs typeface="Arial"/>
              </a:rPr>
              <a:t>SM</a:t>
            </a:r>
            <a:r>
              <a:rPr lang="en-US" sz="2000" dirty="0" smtClean="0">
                <a:latin typeface="Arial"/>
                <a:cs typeface="Arial"/>
              </a:rPr>
              <a:t>)</a:t>
            </a:r>
          </a:p>
          <a:p>
            <a:r>
              <a:rPr lang="en-US" sz="2000" dirty="0" smtClean="0">
                <a:solidFill>
                  <a:srgbClr val="000000"/>
                </a:solidFill>
                <a:latin typeface="Arial"/>
                <a:cs typeface="Arial"/>
              </a:rPr>
              <a:t>SM</a:t>
            </a:r>
            <a:r>
              <a:rPr lang="en-US" sz="2000" dirty="0" smtClean="0">
                <a:latin typeface="Arial"/>
                <a:cs typeface="Arial"/>
              </a:rPr>
              <a:t> </a:t>
            </a:r>
            <a:r>
              <a:rPr lang="en-US" sz="2000" dirty="0" err="1" smtClean="0">
                <a:latin typeface="Arial"/>
                <a:cs typeface="Arial"/>
              </a:rPr>
              <a:t>es</a:t>
            </a:r>
            <a:r>
              <a:rPr lang="en-US" sz="2000" dirty="0" smtClean="0">
                <a:latin typeface="Arial"/>
                <a:cs typeface="Arial"/>
              </a:rPr>
              <a:t> un </a:t>
            </a:r>
            <a:r>
              <a:rPr lang="en-US" sz="2000" i="1" dirty="0" smtClean="0">
                <a:latin typeface="Arial"/>
                <a:cs typeface="Arial"/>
              </a:rPr>
              <a:t>Single Instruction Multiple Data </a:t>
            </a:r>
            <a:r>
              <a:rPr lang="en-US" sz="2000" dirty="0" smtClean="0">
                <a:latin typeface="Arial"/>
                <a:cs typeface="Arial"/>
              </a:rPr>
              <a:t>(</a:t>
            </a:r>
            <a:r>
              <a:rPr lang="en-US" sz="2000" b="1" dirty="0" smtClean="0">
                <a:latin typeface="Arial"/>
                <a:cs typeface="Arial"/>
              </a:rPr>
              <a:t>SIMD</a:t>
            </a:r>
            <a:r>
              <a:rPr lang="en-US" sz="2000" dirty="0" smtClean="0">
                <a:latin typeface="Arial"/>
                <a:cs typeface="Arial"/>
              </a:rPr>
              <a:t>)</a:t>
            </a:r>
            <a:endParaRPr lang="en-US" sz="2000" dirty="0">
              <a:latin typeface="Arial"/>
              <a:cs typeface="Arial"/>
            </a:endParaRPr>
          </a:p>
        </p:txBody>
      </p:sp>
      <p:pic>
        <p:nvPicPr>
          <p:cNvPr id="4" name="Picture 3" descr="Screen Shot 2015-06-22 at 9.06.24 P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05429" y="2465245"/>
            <a:ext cx="4623635" cy="3854834"/>
          </a:xfrm>
          <a:prstGeom prst="rect">
            <a:avLst/>
          </a:prstGeom>
        </p:spPr>
      </p:pic>
    </p:spTree>
    <p:extLst>
      <p:ext uri="{BB962C8B-B14F-4D97-AF65-F5344CB8AC3E}">
        <p14:creationId xmlns:p14="http://schemas.microsoft.com/office/powerpoint/2010/main" val="255886685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Line 1"/>
          <p:cNvSpPr>
            <a:spLocks noChangeShapeType="1"/>
          </p:cNvSpPr>
          <p:nvPr/>
        </p:nvSpPr>
        <p:spPr bwMode="auto">
          <a:xfrm>
            <a:off x="323850" y="549275"/>
            <a:ext cx="8351838" cy="1588"/>
          </a:xfrm>
          <a:prstGeom prst="line">
            <a:avLst/>
          </a:prstGeom>
          <a:noFill/>
          <a:ln w="3175" cmpd="sng">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9462" name="Text Box 3"/>
          <p:cNvSpPr txBox="1">
            <a:spLocks noChangeArrowheads="1"/>
          </p:cNvSpPr>
          <p:nvPr/>
        </p:nvSpPr>
        <p:spPr bwMode="auto">
          <a:xfrm>
            <a:off x="400050" y="177800"/>
            <a:ext cx="474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3528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86000"/>
              </a:lnSpc>
              <a:buClrTx/>
              <a:buFontTx/>
              <a:buNone/>
            </a:pPr>
            <a:r>
              <a:rPr lang="en-GB" sz="2000">
                <a:solidFill>
                  <a:srgbClr val="FFFFFF"/>
                </a:solidFill>
              </a:rPr>
              <a:t>Dynamics of growing SMBHs in galaxy cores</a:t>
            </a:r>
          </a:p>
        </p:txBody>
      </p:sp>
      <p:sp>
        <p:nvSpPr>
          <p:cNvPr id="2" name="TextBox 1"/>
          <p:cNvSpPr txBox="1"/>
          <p:nvPr/>
        </p:nvSpPr>
        <p:spPr>
          <a:xfrm>
            <a:off x="457200" y="76200"/>
            <a:ext cx="2329058" cy="400110"/>
          </a:xfrm>
          <a:prstGeom prst="rect">
            <a:avLst/>
          </a:prstGeom>
          <a:noFill/>
        </p:spPr>
        <p:txBody>
          <a:bodyPr wrap="none">
            <a:spAutoFit/>
          </a:bodyPr>
          <a:lstStyle/>
          <a:p>
            <a:pPr>
              <a:defRPr/>
            </a:pPr>
            <a:r>
              <a:rPr lang="en-US" sz="2000" dirty="0" err="1"/>
              <a:t>Algoritmos</a:t>
            </a:r>
            <a:r>
              <a:rPr lang="en-US" sz="2000" dirty="0"/>
              <a:t> </a:t>
            </a:r>
            <a:r>
              <a:rPr lang="en-US" sz="2000" dirty="0" err="1"/>
              <a:t>Paralelos</a:t>
            </a:r>
            <a:endParaRPr lang="en-US" sz="2000" dirty="0">
              <a:solidFill>
                <a:srgbClr val="000000"/>
              </a:solidFill>
              <a:latin typeface="+mn-lt"/>
            </a:endParaRPr>
          </a:p>
        </p:txBody>
      </p:sp>
      <p:pic>
        <p:nvPicPr>
          <p:cNvPr id="7" name="Picture 6"/>
          <p:cNvPicPr>
            <a:picLocks noChangeAspect="1"/>
          </p:cNvPicPr>
          <p:nvPr/>
        </p:nvPicPr>
        <p:blipFill>
          <a:blip r:embed="rId3"/>
          <a:stretch>
            <a:fillRect/>
          </a:stretch>
        </p:blipFill>
        <p:spPr>
          <a:xfrm>
            <a:off x="2588732" y="2262297"/>
            <a:ext cx="5437668" cy="4178208"/>
          </a:xfrm>
          <a:prstGeom prst="rect">
            <a:avLst/>
          </a:prstGeom>
        </p:spPr>
      </p:pic>
      <p:sp>
        <p:nvSpPr>
          <p:cNvPr id="8" name="TextBox 7"/>
          <p:cNvSpPr txBox="1"/>
          <p:nvPr/>
        </p:nvSpPr>
        <p:spPr>
          <a:xfrm>
            <a:off x="457200" y="886397"/>
            <a:ext cx="7816839" cy="830997"/>
          </a:xfrm>
          <a:prstGeom prst="rect">
            <a:avLst/>
          </a:prstGeom>
          <a:noFill/>
        </p:spPr>
        <p:txBody>
          <a:bodyPr wrap="none" rtlCol="0">
            <a:spAutoFit/>
          </a:bodyPr>
          <a:lstStyle/>
          <a:p>
            <a:r>
              <a:rPr lang="en-US" sz="2800" b="1" dirty="0" smtClean="0"/>
              <a:t>Multi-GPU:</a:t>
            </a:r>
          </a:p>
          <a:p>
            <a:r>
              <a:rPr lang="en-US" sz="2000" dirty="0" err="1" smtClean="0"/>
              <a:t>Combina</a:t>
            </a:r>
            <a:r>
              <a:rPr lang="en-US" sz="2000" dirty="0" smtClean="0"/>
              <a:t> </a:t>
            </a:r>
            <a:r>
              <a:rPr lang="en-US" sz="2000" dirty="0" err="1" smtClean="0"/>
              <a:t>capacidades</a:t>
            </a:r>
            <a:r>
              <a:rPr lang="en-US" sz="2000" dirty="0" smtClean="0"/>
              <a:t> en hardware de </a:t>
            </a:r>
            <a:r>
              <a:rPr lang="en-US" sz="2000" dirty="0" err="1" smtClean="0"/>
              <a:t>distintos</a:t>
            </a:r>
            <a:r>
              <a:rPr lang="en-US" sz="2000" dirty="0" smtClean="0"/>
              <a:t> </a:t>
            </a:r>
            <a:r>
              <a:rPr lang="en-US" sz="2000" dirty="0" err="1" smtClean="0"/>
              <a:t>tipos</a:t>
            </a:r>
            <a:r>
              <a:rPr lang="en-US" sz="2000" dirty="0" smtClean="0"/>
              <a:t> de GPU </a:t>
            </a:r>
            <a:r>
              <a:rPr lang="en-US" sz="2000" dirty="0" err="1" smtClean="0"/>
              <a:t>por</a:t>
            </a:r>
            <a:r>
              <a:rPr lang="en-US" sz="2000" dirty="0" smtClean="0"/>
              <a:t> </a:t>
            </a:r>
            <a:r>
              <a:rPr lang="en-US" sz="2000" dirty="0" err="1" smtClean="0"/>
              <a:t>proceso</a:t>
            </a:r>
            <a:endParaRPr lang="en-US" sz="2000" dirty="0"/>
          </a:p>
        </p:txBody>
      </p:sp>
    </p:spTree>
    <p:extLst>
      <p:ext uri="{BB962C8B-B14F-4D97-AF65-F5344CB8AC3E}">
        <p14:creationId xmlns:p14="http://schemas.microsoft.com/office/powerpoint/2010/main" val="124533887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Line 1"/>
          <p:cNvSpPr>
            <a:spLocks noChangeShapeType="1"/>
          </p:cNvSpPr>
          <p:nvPr/>
        </p:nvSpPr>
        <p:spPr bwMode="auto">
          <a:xfrm>
            <a:off x="323850" y="549275"/>
            <a:ext cx="8351838" cy="1588"/>
          </a:xfrm>
          <a:prstGeom prst="line">
            <a:avLst/>
          </a:prstGeom>
          <a:noFill/>
          <a:ln w="3175" cmpd="sng">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9462" name="Text Box 3"/>
          <p:cNvSpPr txBox="1">
            <a:spLocks noChangeArrowheads="1"/>
          </p:cNvSpPr>
          <p:nvPr/>
        </p:nvSpPr>
        <p:spPr bwMode="auto">
          <a:xfrm>
            <a:off x="400050" y="177800"/>
            <a:ext cx="474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3528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86000"/>
              </a:lnSpc>
              <a:buClrTx/>
              <a:buFontTx/>
              <a:buNone/>
            </a:pPr>
            <a:r>
              <a:rPr lang="en-GB" sz="2000">
                <a:solidFill>
                  <a:srgbClr val="FFFFFF"/>
                </a:solidFill>
              </a:rPr>
              <a:t>Dynamics of growing SMBHs in galaxy cores</a:t>
            </a:r>
          </a:p>
        </p:txBody>
      </p:sp>
      <p:sp>
        <p:nvSpPr>
          <p:cNvPr id="2" name="TextBox 1"/>
          <p:cNvSpPr txBox="1"/>
          <p:nvPr/>
        </p:nvSpPr>
        <p:spPr>
          <a:xfrm>
            <a:off x="457200" y="76200"/>
            <a:ext cx="2329058" cy="400110"/>
          </a:xfrm>
          <a:prstGeom prst="rect">
            <a:avLst/>
          </a:prstGeom>
          <a:noFill/>
        </p:spPr>
        <p:txBody>
          <a:bodyPr wrap="none">
            <a:spAutoFit/>
          </a:bodyPr>
          <a:lstStyle/>
          <a:p>
            <a:pPr>
              <a:defRPr/>
            </a:pPr>
            <a:r>
              <a:rPr lang="en-US" sz="2000" dirty="0" err="1"/>
              <a:t>Algoritmos</a:t>
            </a:r>
            <a:r>
              <a:rPr lang="en-US" sz="2000" dirty="0"/>
              <a:t> </a:t>
            </a:r>
            <a:r>
              <a:rPr lang="en-US" sz="2000" dirty="0" err="1"/>
              <a:t>Paralelos</a:t>
            </a:r>
            <a:endParaRPr lang="en-US" sz="2000" dirty="0">
              <a:solidFill>
                <a:srgbClr val="000000"/>
              </a:solidFill>
              <a:latin typeface="+mn-lt"/>
            </a:endParaRPr>
          </a:p>
        </p:txBody>
      </p:sp>
      <p:sp>
        <p:nvSpPr>
          <p:cNvPr id="3" name="TextBox 2"/>
          <p:cNvSpPr txBox="1"/>
          <p:nvPr/>
        </p:nvSpPr>
        <p:spPr>
          <a:xfrm>
            <a:off x="379608" y="736600"/>
            <a:ext cx="5293211" cy="954107"/>
          </a:xfrm>
          <a:prstGeom prst="rect">
            <a:avLst/>
          </a:prstGeom>
          <a:noFill/>
        </p:spPr>
        <p:txBody>
          <a:bodyPr wrap="none" rtlCol="0">
            <a:spAutoFit/>
          </a:bodyPr>
          <a:lstStyle/>
          <a:p>
            <a:r>
              <a:rPr lang="en-US" sz="2800" b="1" dirty="0" err="1" smtClean="0">
                <a:latin typeface="Arial"/>
                <a:cs typeface="Arial"/>
              </a:rPr>
              <a:t>Ejemplo</a:t>
            </a:r>
            <a:r>
              <a:rPr lang="en-US" sz="2800" b="1" dirty="0" smtClean="0">
                <a:latin typeface="Arial"/>
                <a:cs typeface="Arial"/>
              </a:rPr>
              <a:t> CUDA:</a:t>
            </a:r>
          </a:p>
          <a:p>
            <a:r>
              <a:rPr lang="en-US" sz="2800" b="1" dirty="0" err="1" smtClean="0">
                <a:latin typeface="Arial"/>
                <a:cs typeface="Arial"/>
              </a:rPr>
              <a:t>Trazado</a:t>
            </a:r>
            <a:r>
              <a:rPr lang="en-US" sz="2800" b="1" dirty="0" smtClean="0">
                <a:latin typeface="Arial"/>
                <a:cs typeface="Arial"/>
              </a:rPr>
              <a:t> de </a:t>
            </a:r>
            <a:r>
              <a:rPr lang="en-US" sz="2800" b="1" dirty="0" err="1" smtClean="0">
                <a:latin typeface="Arial"/>
                <a:cs typeface="Arial"/>
              </a:rPr>
              <a:t>rayos</a:t>
            </a:r>
            <a:r>
              <a:rPr lang="en-US" sz="2800" b="1" dirty="0" smtClean="0">
                <a:latin typeface="Arial"/>
                <a:cs typeface="Arial"/>
              </a:rPr>
              <a:t> (ray tracing)</a:t>
            </a:r>
            <a:endParaRPr lang="en-US" sz="2800" b="1" dirty="0">
              <a:latin typeface="Arial"/>
              <a:cs typeface="Arial"/>
            </a:endParaRPr>
          </a:p>
        </p:txBody>
      </p:sp>
      <p:sp>
        <p:nvSpPr>
          <p:cNvPr id="4" name="TextBox 3"/>
          <p:cNvSpPr txBox="1"/>
          <p:nvPr/>
        </p:nvSpPr>
        <p:spPr>
          <a:xfrm>
            <a:off x="323850" y="1801884"/>
            <a:ext cx="3956050" cy="4708981"/>
          </a:xfrm>
          <a:prstGeom prst="rect">
            <a:avLst/>
          </a:prstGeom>
          <a:noFill/>
        </p:spPr>
        <p:txBody>
          <a:bodyPr wrap="square" rtlCol="0">
            <a:spAutoFit/>
          </a:bodyPr>
          <a:lstStyle/>
          <a:p>
            <a:r>
              <a:rPr lang="en-US" sz="2000" dirty="0" smtClean="0">
                <a:latin typeface="Arial"/>
                <a:cs typeface="Arial"/>
              </a:rPr>
              <a:t>Se </a:t>
            </a:r>
            <a:r>
              <a:rPr lang="en-US" sz="2000" dirty="0" err="1" smtClean="0">
                <a:latin typeface="Arial"/>
                <a:cs typeface="Arial"/>
              </a:rPr>
              <a:t>escoge</a:t>
            </a:r>
            <a:r>
              <a:rPr lang="en-US" sz="2000" dirty="0" smtClean="0">
                <a:latin typeface="Arial"/>
                <a:cs typeface="Arial"/>
              </a:rPr>
              <a:t> un </a:t>
            </a:r>
            <a:r>
              <a:rPr lang="en-US" sz="2000" dirty="0" err="1" smtClean="0">
                <a:latin typeface="Arial"/>
                <a:cs typeface="Arial"/>
              </a:rPr>
              <a:t>punto</a:t>
            </a:r>
            <a:r>
              <a:rPr lang="en-US" sz="2000" dirty="0" smtClean="0">
                <a:latin typeface="Arial"/>
                <a:cs typeface="Arial"/>
              </a:rPr>
              <a:t> de </a:t>
            </a:r>
            <a:r>
              <a:rPr lang="en-US" sz="2000" dirty="0" err="1" smtClean="0">
                <a:latin typeface="Arial"/>
                <a:cs typeface="Arial"/>
              </a:rPr>
              <a:t>referencia</a:t>
            </a:r>
            <a:r>
              <a:rPr lang="en-US" sz="2000" dirty="0" smtClean="0">
                <a:latin typeface="Arial"/>
                <a:cs typeface="Arial"/>
              </a:rPr>
              <a:t> (</a:t>
            </a:r>
            <a:r>
              <a:rPr lang="en-US" sz="2000" dirty="0" err="1" smtClean="0">
                <a:latin typeface="Arial"/>
                <a:cs typeface="Arial"/>
              </a:rPr>
              <a:t>cámara</a:t>
            </a:r>
            <a:r>
              <a:rPr lang="en-US" sz="2000" dirty="0" smtClean="0">
                <a:latin typeface="Arial"/>
                <a:cs typeface="Arial"/>
              </a:rPr>
              <a:t>) </a:t>
            </a:r>
            <a:r>
              <a:rPr lang="en-US" sz="2000" dirty="0" err="1" smtClean="0">
                <a:latin typeface="Arial"/>
                <a:cs typeface="Arial"/>
              </a:rPr>
              <a:t>desde</a:t>
            </a:r>
            <a:r>
              <a:rPr lang="en-US" sz="2000" dirty="0" smtClean="0">
                <a:latin typeface="Arial"/>
                <a:cs typeface="Arial"/>
              </a:rPr>
              <a:t> </a:t>
            </a:r>
            <a:r>
              <a:rPr lang="en-US" sz="2000" dirty="0" err="1" smtClean="0">
                <a:latin typeface="Arial"/>
                <a:cs typeface="Arial"/>
              </a:rPr>
              <a:t>donde</a:t>
            </a:r>
            <a:r>
              <a:rPr lang="en-US" sz="2000" dirty="0" smtClean="0">
                <a:latin typeface="Arial"/>
                <a:cs typeface="Arial"/>
              </a:rPr>
              <a:t> se </a:t>
            </a:r>
            <a:r>
              <a:rPr lang="en-US" sz="2000" dirty="0" err="1" smtClean="0">
                <a:latin typeface="Arial"/>
                <a:cs typeface="Arial"/>
              </a:rPr>
              <a:t>observa</a:t>
            </a:r>
            <a:r>
              <a:rPr lang="en-US" sz="2000" dirty="0" smtClean="0">
                <a:latin typeface="Arial"/>
                <a:cs typeface="Arial"/>
              </a:rPr>
              <a:t> un </a:t>
            </a:r>
            <a:r>
              <a:rPr lang="en-US" sz="2000" dirty="0" err="1" smtClean="0">
                <a:latin typeface="Arial"/>
                <a:cs typeface="Arial"/>
              </a:rPr>
              <a:t>objeto</a:t>
            </a:r>
            <a:r>
              <a:rPr lang="en-US" sz="2000" dirty="0" smtClean="0">
                <a:latin typeface="Arial"/>
                <a:cs typeface="Arial"/>
              </a:rPr>
              <a:t> (3D), y se </a:t>
            </a:r>
            <a:r>
              <a:rPr lang="en-US" sz="2000" dirty="0" err="1" smtClean="0">
                <a:latin typeface="Arial"/>
                <a:cs typeface="Arial"/>
              </a:rPr>
              <a:t>determina</a:t>
            </a:r>
            <a:r>
              <a:rPr lang="en-US" sz="2000" dirty="0" smtClean="0">
                <a:latin typeface="Arial"/>
                <a:cs typeface="Arial"/>
              </a:rPr>
              <a:t> la </a:t>
            </a:r>
            <a:r>
              <a:rPr lang="en-US" sz="2000" dirty="0" err="1" smtClean="0">
                <a:latin typeface="Arial"/>
                <a:cs typeface="Arial"/>
              </a:rPr>
              <a:t>luz</a:t>
            </a:r>
            <a:r>
              <a:rPr lang="en-US" sz="2000" dirty="0" smtClean="0">
                <a:latin typeface="Arial"/>
                <a:cs typeface="Arial"/>
              </a:rPr>
              <a:t> </a:t>
            </a:r>
            <a:r>
              <a:rPr lang="en-US" sz="2000" dirty="0" err="1" smtClean="0">
                <a:latin typeface="Arial"/>
                <a:cs typeface="Arial"/>
              </a:rPr>
              <a:t>que</a:t>
            </a:r>
            <a:r>
              <a:rPr lang="en-US" sz="2000" dirty="0" smtClean="0">
                <a:latin typeface="Arial"/>
                <a:cs typeface="Arial"/>
              </a:rPr>
              <a:t> </a:t>
            </a:r>
            <a:r>
              <a:rPr lang="en-US" sz="2000" dirty="0" err="1" smtClean="0">
                <a:latin typeface="Arial"/>
                <a:cs typeface="Arial"/>
              </a:rPr>
              <a:t>alcanzará</a:t>
            </a:r>
            <a:r>
              <a:rPr lang="en-US" sz="2000" dirty="0" smtClean="0">
                <a:latin typeface="Arial"/>
                <a:cs typeface="Arial"/>
              </a:rPr>
              <a:t> al sensor de la </a:t>
            </a:r>
            <a:r>
              <a:rPr lang="en-US" sz="2000" dirty="0" err="1" smtClean="0">
                <a:latin typeface="Arial"/>
                <a:cs typeface="Arial"/>
              </a:rPr>
              <a:t>cámara</a:t>
            </a:r>
            <a:r>
              <a:rPr lang="en-US" sz="2000" dirty="0" smtClean="0">
                <a:latin typeface="Arial"/>
                <a:cs typeface="Arial"/>
              </a:rPr>
              <a:t>. </a:t>
            </a:r>
            <a:r>
              <a:rPr lang="en-US" sz="2000" dirty="0" err="1" smtClean="0">
                <a:latin typeface="Arial"/>
                <a:cs typeface="Arial"/>
              </a:rPr>
              <a:t>Cada</a:t>
            </a:r>
            <a:r>
              <a:rPr lang="en-US" sz="2000" dirty="0" smtClean="0">
                <a:latin typeface="Arial"/>
                <a:cs typeface="Arial"/>
              </a:rPr>
              <a:t> pixel en el sensor </a:t>
            </a:r>
            <a:r>
              <a:rPr lang="en-US" sz="2000" dirty="0" err="1" smtClean="0">
                <a:latin typeface="Arial"/>
                <a:cs typeface="Arial"/>
              </a:rPr>
              <a:t>deberá</a:t>
            </a:r>
            <a:r>
              <a:rPr lang="en-US" sz="2000" dirty="0" smtClean="0">
                <a:latin typeface="Arial"/>
                <a:cs typeface="Arial"/>
              </a:rPr>
              <a:t> </a:t>
            </a:r>
            <a:r>
              <a:rPr lang="en-US" sz="2000" dirty="0" err="1" smtClean="0">
                <a:latin typeface="Arial"/>
                <a:cs typeface="Arial"/>
              </a:rPr>
              <a:t>tener</a:t>
            </a:r>
            <a:r>
              <a:rPr lang="en-US" sz="2000" dirty="0" smtClean="0">
                <a:latin typeface="Arial"/>
                <a:cs typeface="Arial"/>
              </a:rPr>
              <a:t> </a:t>
            </a:r>
            <a:r>
              <a:rPr lang="en-US" sz="2000" dirty="0" err="1" smtClean="0">
                <a:latin typeface="Arial"/>
                <a:cs typeface="Arial"/>
              </a:rPr>
              <a:t>las</a:t>
            </a:r>
            <a:r>
              <a:rPr lang="en-US" sz="2000" dirty="0" smtClean="0">
                <a:latin typeface="Arial"/>
                <a:cs typeface="Arial"/>
              </a:rPr>
              <a:t> </a:t>
            </a:r>
            <a:r>
              <a:rPr lang="en-US" sz="2000" dirty="0" err="1" smtClean="0">
                <a:latin typeface="Arial"/>
                <a:cs typeface="Arial"/>
              </a:rPr>
              <a:t>mismas</a:t>
            </a:r>
            <a:r>
              <a:rPr lang="en-US" sz="2000" dirty="0" smtClean="0">
                <a:latin typeface="Arial"/>
                <a:cs typeface="Arial"/>
              </a:rPr>
              <a:t> </a:t>
            </a:r>
            <a:r>
              <a:rPr lang="en-US" sz="2000" dirty="0" err="1" smtClean="0">
                <a:latin typeface="Arial"/>
                <a:cs typeface="Arial"/>
              </a:rPr>
              <a:t>caracteristicas</a:t>
            </a:r>
            <a:r>
              <a:rPr lang="en-US" sz="2000" dirty="0" smtClean="0">
                <a:latin typeface="Arial"/>
                <a:cs typeface="Arial"/>
              </a:rPr>
              <a:t> de </a:t>
            </a:r>
            <a:r>
              <a:rPr lang="en-US" sz="2000" dirty="0" err="1" smtClean="0">
                <a:latin typeface="Arial"/>
                <a:cs typeface="Arial"/>
              </a:rPr>
              <a:t>intensidad</a:t>
            </a:r>
            <a:r>
              <a:rPr lang="en-US" sz="2000" dirty="0" smtClean="0">
                <a:latin typeface="Arial"/>
                <a:cs typeface="Arial"/>
              </a:rPr>
              <a:t> y color </a:t>
            </a:r>
            <a:r>
              <a:rPr lang="en-US" sz="2000" dirty="0" err="1" smtClean="0">
                <a:latin typeface="Arial"/>
                <a:cs typeface="Arial"/>
              </a:rPr>
              <a:t>que</a:t>
            </a:r>
            <a:r>
              <a:rPr lang="en-US" sz="2000" dirty="0" smtClean="0">
                <a:latin typeface="Arial"/>
                <a:cs typeface="Arial"/>
              </a:rPr>
              <a:t> el </a:t>
            </a:r>
            <a:r>
              <a:rPr lang="en-US" sz="2000" dirty="0" err="1" smtClean="0">
                <a:latin typeface="Arial"/>
                <a:cs typeface="Arial"/>
              </a:rPr>
              <a:t>rayo</a:t>
            </a:r>
            <a:r>
              <a:rPr lang="en-US" sz="2000" dirty="0" smtClean="0">
                <a:latin typeface="Arial"/>
                <a:cs typeface="Arial"/>
              </a:rPr>
              <a:t> </a:t>
            </a:r>
            <a:r>
              <a:rPr lang="en-US" sz="2000" dirty="0" err="1" smtClean="0">
                <a:latin typeface="Arial"/>
                <a:cs typeface="Arial"/>
              </a:rPr>
              <a:t>que</a:t>
            </a:r>
            <a:r>
              <a:rPr lang="en-US" sz="2000" dirty="0" smtClean="0">
                <a:latin typeface="Arial"/>
                <a:cs typeface="Arial"/>
              </a:rPr>
              <a:t> lo </a:t>
            </a:r>
            <a:r>
              <a:rPr lang="en-US" sz="2000" dirty="0" err="1" smtClean="0">
                <a:latin typeface="Arial"/>
                <a:cs typeface="Arial"/>
              </a:rPr>
              <a:t>alcanza</a:t>
            </a:r>
            <a:r>
              <a:rPr lang="en-US" sz="2000" dirty="0" smtClean="0">
                <a:latin typeface="Arial"/>
                <a:cs typeface="Arial"/>
              </a:rPr>
              <a:t>. </a:t>
            </a:r>
            <a:r>
              <a:rPr lang="en-US" sz="2000" dirty="0" err="1" smtClean="0">
                <a:latin typeface="Arial"/>
                <a:cs typeface="Arial"/>
              </a:rPr>
              <a:t>Por</a:t>
            </a:r>
            <a:r>
              <a:rPr lang="en-US" sz="2000" dirty="0" smtClean="0">
                <a:latin typeface="Arial"/>
                <a:cs typeface="Arial"/>
              </a:rPr>
              <a:t> </a:t>
            </a:r>
            <a:r>
              <a:rPr lang="en-US" sz="2000" dirty="0" err="1" smtClean="0">
                <a:latin typeface="Arial"/>
                <a:cs typeface="Arial"/>
              </a:rPr>
              <a:t>ello</a:t>
            </a:r>
            <a:r>
              <a:rPr lang="en-US" sz="2000" dirty="0" smtClean="0">
                <a:latin typeface="Arial"/>
                <a:cs typeface="Arial"/>
              </a:rPr>
              <a:t> se </a:t>
            </a:r>
            <a:r>
              <a:rPr lang="en-US" sz="2000" dirty="0" err="1" smtClean="0">
                <a:latin typeface="Arial"/>
                <a:cs typeface="Arial"/>
              </a:rPr>
              <a:t>puede</a:t>
            </a:r>
            <a:r>
              <a:rPr lang="en-US" sz="2000" dirty="0" smtClean="0">
                <a:latin typeface="Arial"/>
                <a:cs typeface="Arial"/>
              </a:rPr>
              <a:t> </a:t>
            </a:r>
            <a:r>
              <a:rPr lang="en-US" sz="2000" dirty="0" err="1" smtClean="0">
                <a:latin typeface="Arial"/>
                <a:cs typeface="Arial"/>
              </a:rPr>
              <a:t>cambiar</a:t>
            </a:r>
            <a:r>
              <a:rPr lang="en-US" sz="2000" dirty="0" smtClean="0">
                <a:latin typeface="Arial"/>
                <a:cs typeface="Arial"/>
              </a:rPr>
              <a:t> la </a:t>
            </a:r>
            <a:r>
              <a:rPr lang="en-US" sz="2000" dirty="0" err="1" smtClean="0">
                <a:latin typeface="Arial"/>
                <a:cs typeface="Arial"/>
              </a:rPr>
              <a:t>dirección</a:t>
            </a:r>
            <a:r>
              <a:rPr lang="en-US" sz="2000" dirty="0" smtClean="0">
                <a:latin typeface="Arial"/>
                <a:cs typeface="Arial"/>
              </a:rPr>
              <a:t> del </a:t>
            </a:r>
            <a:r>
              <a:rPr lang="en-US" sz="2000" dirty="0" err="1" smtClean="0">
                <a:latin typeface="Arial"/>
                <a:cs typeface="Arial"/>
              </a:rPr>
              <a:t>rayo</a:t>
            </a:r>
            <a:r>
              <a:rPr lang="en-US" sz="2000" dirty="0" smtClean="0">
                <a:latin typeface="Arial"/>
                <a:cs typeface="Arial"/>
              </a:rPr>
              <a:t> y </a:t>
            </a:r>
            <a:r>
              <a:rPr lang="en-US" sz="2000" dirty="0" err="1" smtClean="0">
                <a:latin typeface="Arial"/>
                <a:cs typeface="Arial"/>
              </a:rPr>
              <a:t>reconstruir</a:t>
            </a:r>
            <a:r>
              <a:rPr lang="en-US" sz="2000" dirty="0" smtClean="0">
                <a:latin typeface="Arial"/>
                <a:cs typeface="Arial"/>
              </a:rPr>
              <a:t> la </a:t>
            </a:r>
            <a:r>
              <a:rPr lang="en-US" sz="2000" dirty="0" err="1" smtClean="0">
                <a:latin typeface="Arial"/>
                <a:cs typeface="Arial"/>
              </a:rPr>
              <a:t>imagen</a:t>
            </a:r>
            <a:r>
              <a:rPr lang="en-US" sz="2000" dirty="0" smtClean="0">
                <a:latin typeface="Arial"/>
                <a:cs typeface="Arial"/>
              </a:rPr>
              <a:t> del </a:t>
            </a:r>
            <a:r>
              <a:rPr lang="en-US" sz="2000" dirty="0" err="1" smtClean="0">
                <a:latin typeface="Arial"/>
                <a:cs typeface="Arial"/>
              </a:rPr>
              <a:t>objeto</a:t>
            </a:r>
            <a:r>
              <a:rPr lang="en-US" sz="2000" dirty="0" smtClean="0">
                <a:latin typeface="Arial"/>
                <a:cs typeface="Arial"/>
              </a:rPr>
              <a:t> en el sensor de </a:t>
            </a:r>
            <a:r>
              <a:rPr lang="en-US" sz="2000" dirty="0" err="1" smtClean="0">
                <a:latin typeface="Arial"/>
                <a:cs typeface="Arial"/>
              </a:rPr>
              <a:t>acuerdo</a:t>
            </a:r>
            <a:r>
              <a:rPr lang="en-US" sz="2000" dirty="0" smtClean="0">
                <a:latin typeface="Arial"/>
                <a:cs typeface="Arial"/>
              </a:rPr>
              <a:t> a lo </a:t>
            </a:r>
            <a:r>
              <a:rPr lang="en-US" sz="2000" dirty="0" err="1" smtClean="0">
                <a:latin typeface="Arial"/>
                <a:cs typeface="Arial"/>
              </a:rPr>
              <a:t>que</a:t>
            </a:r>
            <a:r>
              <a:rPr lang="en-US" sz="2000" dirty="0" smtClean="0">
                <a:latin typeface="Arial"/>
                <a:cs typeface="Arial"/>
              </a:rPr>
              <a:t> el pixel ‘ve’ del </a:t>
            </a:r>
            <a:r>
              <a:rPr lang="en-US" sz="2000" dirty="0" err="1" smtClean="0">
                <a:latin typeface="Arial"/>
                <a:cs typeface="Arial"/>
              </a:rPr>
              <a:t>objeto</a:t>
            </a:r>
            <a:r>
              <a:rPr lang="en-US" sz="2000" dirty="0" smtClean="0">
                <a:latin typeface="Arial"/>
                <a:cs typeface="Arial"/>
              </a:rPr>
              <a:t> (a la </a:t>
            </a:r>
            <a:r>
              <a:rPr lang="en-US" sz="2000" dirty="0" err="1" smtClean="0">
                <a:latin typeface="Arial"/>
                <a:cs typeface="Arial"/>
              </a:rPr>
              <a:t>intersección</a:t>
            </a:r>
            <a:r>
              <a:rPr lang="en-US" sz="2000" dirty="0" smtClean="0">
                <a:latin typeface="Arial"/>
                <a:cs typeface="Arial"/>
              </a:rPr>
              <a:t> del </a:t>
            </a:r>
            <a:r>
              <a:rPr lang="en-US" sz="2000" dirty="0" err="1" smtClean="0">
                <a:latin typeface="Arial"/>
                <a:cs typeface="Arial"/>
              </a:rPr>
              <a:t>rayo</a:t>
            </a:r>
            <a:r>
              <a:rPr lang="en-US" sz="2000" dirty="0" smtClean="0">
                <a:latin typeface="Arial"/>
                <a:cs typeface="Arial"/>
              </a:rPr>
              <a:t> con el </a:t>
            </a:r>
            <a:r>
              <a:rPr lang="en-US" sz="2000" dirty="0" err="1" smtClean="0">
                <a:latin typeface="Arial"/>
                <a:cs typeface="Arial"/>
              </a:rPr>
              <a:t>objeto</a:t>
            </a:r>
            <a:r>
              <a:rPr lang="en-US" sz="2000" dirty="0" smtClean="0">
                <a:latin typeface="Arial"/>
                <a:cs typeface="Arial"/>
              </a:rPr>
              <a:t>)</a:t>
            </a:r>
            <a:endParaRPr lang="en-US" sz="2000" dirty="0">
              <a:latin typeface="Arial"/>
              <a:cs typeface="Arial"/>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10216" y="1345616"/>
            <a:ext cx="5046471" cy="3355903"/>
          </a:xfrm>
          <a:prstGeom prst="rect">
            <a:avLst/>
          </a:prstGeom>
        </p:spPr>
      </p:pic>
      <p:sp>
        <p:nvSpPr>
          <p:cNvPr id="9" name="TextBox 8"/>
          <p:cNvSpPr txBox="1"/>
          <p:nvPr/>
        </p:nvSpPr>
        <p:spPr>
          <a:xfrm>
            <a:off x="4719638" y="5105538"/>
            <a:ext cx="3956050" cy="1015663"/>
          </a:xfrm>
          <a:prstGeom prst="rect">
            <a:avLst/>
          </a:prstGeom>
          <a:noFill/>
        </p:spPr>
        <p:txBody>
          <a:bodyPr wrap="square" rtlCol="0">
            <a:spAutoFit/>
          </a:bodyPr>
          <a:lstStyle/>
          <a:p>
            <a:r>
              <a:rPr lang="en-US" sz="2000" dirty="0" err="1" smtClean="0">
                <a:latin typeface="Arial"/>
                <a:cs typeface="Arial"/>
              </a:rPr>
              <a:t>Asimismo</a:t>
            </a:r>
            <a:r>
              <a:rPr lang="en-US" sz="2000" dirty="0" smtClean="0">
                <a:latin typeface="Arial"/>
                <a:cs typeface="Arial"/>
              </a:rPr>
              <a:t>, se </a:t>
            </a:r>
            <a:r>
              <a:rPr lang="en-US" sz="2000" dirty="0" err="1" smtClean="0">
                <a:latin typeface="Arial"/>
                <a:cs typeface="Arial"/>
              </a:rPr>
              <a:t>puede</a:t>
            </a:r>
            <a:r>
              <a:rPr lang="en-US" sz="2000" dirty="0" smtClean="0">
                <a:latin typeface="Arial"/>
                <a:cs typeface="Arial"/>
              </a:rPr>
              <a:t> </a:t>
            </a:r>
            <a:r>
              <a:rPr lang="en-US" sz="2000" dirty="0" err="1" smtClean="0">
                <a:latin typeface="Arial"/>
                <a:cs typeface="Arial"/>
              </a:rPr>
              <a:t>sofisticar</a:t>
            </a:r>
            <a:r>
              <a:rPr lang="en-US" sz="2000" dirty="0" smtClean="0">
                <a:latin typeface="Arial"/>
                <a:cs typeface="Arial"/>
              </a:rPr>
              <a:t> el </a:t>
            </a:r>
            <a:r>
              <a:rPr lang="en-US" sz="2000" dirty="0" err="1" smtClean="0">
                <a:latin typeface="Arial"/>
                <a:cs typeface="Arial"/>
              </a:rPr>
              <a:t>modelo</a:t>
            </a:r>
            <a:r>
              <a:rPr lang="en-US" sz="2000" dirty="0" smtClean="0">
                <a:latin typeface="Arial"/>
                <a:cs typeface="Arial"/>
              </a:rPr>
              <a:t> </a:t>
            </a:r>
            <a:r>
              <a:rPr lang="en-US" sz="2000" dirty="0" err="1" smtClean="0">
                <a:latin typeface="Arial"/>
                <a:cs typeface="Arial"/>
              </a:rPr>
              <a:t>creando</a:t>
            </a:r>
            <a:r>
              <a:rPr lang="en-US" sz="2000" dirty="0" smtClean="0">
                <a:latin typeface="Arial"/>
                <a:cs typeface="Arial"/>
              </a:rPr>
              <a:t> </a:t>
            </a:r>
            <a:r>
              <a:rPr lang="en-US" sz="2000" dirty="0" err="1" smtClean="0">
                <a:latin typeface="Arial"/>
                <a:cs typeface="Arial"/>
              </a:rPr>
              <a:t>múltiples</a:t>
            </a:r>
            <a:r>
              <a:rPr lang="en-US" sz="2000" dirty="0" smtClean="0">
                <a:latin typeface="Arial"/>
                <a:cs typeface="Arial"/>
              </a:rPr>
              <a:t> </a:t>
            </a:r>
            <a:r>
              <a:rPr lang="en-US" sz="2000" dirty="0" err="1" smtClean="0">
                <a:latin typeface="Arial"/>
                <a:cs typeface="Arial"/>
              </a:rPr>
              <a:t>rayos</a:t>
            </a:r>
            <a:r>
              <a:rPr lang="en-US" sz="2000" dirty="0" smtClean="0">
                <a:latin typeface="Arial"/>
                <a:cs typeface="Arial"/>
              </a:rPr>
              <a:t> </a:t>
            </a:r>
            <a:r>
              <a:rPr lang="en-US" sz="2000" dirty="0" err="1" smtClean="0">
                <a:latin typeface="Arial"/>
                <a:cs typeface="Arial"/>
              </a:rPr>
              <a:t>para</a:t>
            </a:r>
            <a:r>
              <a:rPr lang="en-US" sz="2000" dirty="0" smtClean="0">
                <a:latin typeface="Arial"/>
                <a:cs typeface="Arial"/>
              </a:rPr>
              <a:t> </a:t>
            </a:r>
            <a:r>
              <a:rPr lang="en-US" sz="2000" dirty="0" err="1" smtClean="0">
                <a:latin typeface="Arial"/>
                <a:cs typeface="Arial"/>
              </a:rPr>
              <a:t>reflexión</a:t>
            </a:r>
            <a:r>
              <a:rPr lang="en-US" sz="2000" dirty="0">
                <a:latin typeface="Arial"/>
                <a:cs typeface="Arial"/>
              </a:rPr>
              <a:t> </a:t>
            </a:r>
            <a:r>
              <a:rPr lang="en-US" sz="2000" dirty="0" smtClean="0">
                <a:latin typeface="Arial"/>
                <a:cs typeface="Arial"/>
              </a:rPr>
              <a:t>o </a:t>
            </a:r>
            <a:r>
              <a:rPr lang="en-US" sz="2000" dirty="0" err="1" smtClean="0">
                <a:latin typeface="Arial"/>
                <a:cs typeface="Arial"/>
              </a:rPr>
              <a:t>brillo</a:t>
            </a:r>
            <a:r>
              <a:rPr lang="en-US" sz="2000" dirty="0" smtClean="0">
                <a:latin typeface="Arial"/>
                <a:cs typeface="Arial"/>
              </a:rPr>
              <a:t>,  </a:t>
            </a:r>
            <a:endParaRPr lang="en-US" sz="2000" dirty="0">
              <a:latin typeface="Arial"/>
              <a:cs typeface="Arial"/>
            </a:endParaRPr>
          </a:p>
        </p:txBody>
      </p:sp>
    </p:spTree>
    <p:extLst>
      <p:ext uri="{BB962C8B-B14F-4D97-AF65-F5344CB8AC3E}">
        <p14:creationId xmlns:p14="http://schemas.microsoft.com/office/powerpoint/2010/main" val="424152661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p:cNvSpPr txBox="1"/>
          <p:nvPr/>
        </p:nvSpPr>
        <p:spPr>
          <a:xfrm>
            <a:off x="457200" y="76200"/>
            <a:ext cx="2329058" cy="400110"/>
          </a:xfrm>
          <a:prstGeom prst="rect">
            <a:avLst/>
          </a:prstGeom>
          <a:noFill/>
        </p:spPr>
        <p:txBody>
          <a:bodyPr wrap="none">
            <a:spAutoFit/>
          </a:bodyPr>
          <a:lstStyle/>
          <a:p>
            <a:pPr>
              <a:defRPr/>
            </a:pPr>
            <a:r>
              <a:rPr lang="en-US" sz="2000" dirty="0" err="1" smtClean="0">
                <a:solidFill>
                  <a:schemeClr val="bg1"/>
                </a:solidFill>
                <a:latin typeface="+mn-lt"/>
              </a:rPr>
              <a:t>Algoritmos</a:t>
            </a:r>
            <a:r>
              <a:rPr lang="en-US" sz="2000" dirty="0" smtClean="0">
                <a:solidFill>
                  <a:schemeClr val="bg1"/>
                </a:solidFill>
                <a:latin typeface="+mn-lt"/>
              </a:rPr>
              <a:t> </a:t>
            </a:r>
            <a:r>
              <a:rPr lang="en-US" sz="2000" dirty="0" err="1" smtClean="0">
                <a:solidFill>
                  <a:schemeClr val="bg1"/>
                </a:solidFill>
                <a:latin typeface="+mn-lt"/>
              </a:rPr>
              <a:t>Paralelos</a:t>
            </a:r>
            <a:endParaRPr lang="en-US" sz="2000" dirty="0">
              <a:solidFill>
                <a:schemeClr val="bg1"/>
              </a:solidFill>
              <a:latin typeface="+mn-lt"/>
            </a:endParaRPr>
          </a:p>
        </p:txBody>
      </p:sp>
      <p:sp>
        <p:nvSpPr>
          <p:cNvPr id="15" name="Title 1"/>
          <p:cNvSpPr txBox="1">
            <a:spLocks/>
          </p:cNvSpPr>
          <p:nvPr/>
        </p:nvSpPr>
        <p:spPr>
          <a:xfrm>
            <a:off x="685800" y="1780190"/>
            <a:ext cx="7772400" cy="213492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000" b="1" dirty="0" err="1" smtClean="0">
                <a:solidFill>
                  <a:schemeClr val="bg1"/>
                </a:solidFill>
                <a:latin typeface="Arial"/>
                <a:cs typeface="Arial"/>
              </a:rPr>
              <a:t>Computación</a:t>
            </a:r>
            <a:endParaRPr lang="en-US" sz="6000" b="1" dirty="0" smtClean="0">
              <a:solidFill>
                <a:schemeClr val="bg1"/>
              </a:solidFill>
              <a:latin typeface="Arial"/>
              <a:cs typeface="Arial"/>
            </a:endParaRPr>
          </a:p>
          <a:p>
            <a:r>
              <a:rPr lang="en-US" sz="6000" b="1" dirty="0" err="1" smtClean="0">
                <a:solidFill>
                  <a:schemeClr val="bg1"/>
                </a:solidFill>
                <a:latin typeface="Arial"/>
                <a:cs typeface="Arial"/>
              </a:rPr>
              <a:t>paralela</a:t>
            </a:r>
            <a:endParaRPr lang="en-US" sz="3200" b="1" dirty="0">
              <a:solidFill>
                <a:schemeClr val="bg1"/>
              </a:solidFill>
              <a:latin typeface="Arial"/>
              <a:cs typeface="Arial"/>
            </a:endParaRPr>
          </a:p>
        </p:txBody>
      </p:sp>
    </p:spTree>
    <p:extLst>
      <p:ext uri="{BB962C8B-B14F-4D97-AF65-F5344CB8AC3E}">
        <p14:creationId xmlns:p14="http://schemas.microsoft.com/office/powerpoint/2010/main" val="23652702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Line 1"/>
          <p:cNvSpPr>
            <a:spLocks noChangeShapeType="1"/>
          </p:cNvSpPr>
          <p:nvPr/>
        </p:nvSpPr>
        <p:spPr bwMode="auto">
          <a:xfrm>
            <a:off x="323850" y="549275"/>
            <a:ext cx="8351838" cy="1588"/>
          </a:xfrm>
          <a:prstGeom prst="line">
            <a:avLst/>
          </a:prstGeom>
          <a:noFill/>
          <a:ln w="38100">
            <a:solidFill>
              <a:srgbClr val="3366F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122" name="Text Box 2"/>
          <p:cNvSpPr txBox="1">
            <a:spLocks noChangeArrowheads="1"/>
          </p:cNvSpPr>
          <p:nvPr/>
        </p:nvSpPr>
        <p:spPr bwMode="auto">
          <a:xfrm>
            <a:off x="533400" y="755116"/>
            <a:ext cx="8077200" cy="206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571500" indent="-5715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a:defRPr/>
            </a:pPr>
            <a:r>
              <a:rPr lang="en-US" sz="3600" b="1" dirty="0" err="1" smtClean="0">
                <a:solidFill>
                  <a:srgbClr val="000000"/>
                </a:solidFill>
                <a:latin typeface="+mn-lt"/>
              </a:rPr>
              <a:t>Ejemplo</a:t>
            </a:r>
            <a:r>
              <a:rPr lang="en-US" sz="3600" b="1" dirty="0" smtClean="0">
                <a:solidFill>
                  <a:srgbClr val="000000"/>
                </a:solidFill>
                <a:latin typeface="+mn-lt"/>
              </a:rPr>
              <a:t> MPI-OMP-CUDA:</a:t>
            </a:r>
          </a:p>
          <a:p>
            <a:pPr>
              <a:defRPr/>
            </a:pPr>
            <a:r>
              <a:rPr lang="en-US" sz="3600" b="1" dirty="0" err="1" smtClean="0">
                <a:solidFill>
                  <a:srgbClr val="000000"/>
                </a:solidFill>
                <a:latin typeface="+mn-lt"/>
              </a:rPr>
              <a:t>Problema</a:t>
            </a:r>
            <a:r>
              <a:rPr lang="en-US" sz="3600" b="1" dirty="0" smtClean="0">
                <a:solidFill>
                  <a:srgbClr val="000000"/>
                </a:solidFill>
                <a:latin typeface="+mn-lt"/>
              </a:rPr>
              <a:t> de N-</a:t>
            </a:r>
            <a:r>
              <a:rPr lang="en-US" sz="3600" b="1" dirty="0" err="1" smtClean="0">
                <a:solidFill>
                  <a:srgbClr val="000000"/>
                </a:solidFill>
                <a:latin typeface="+mn-lt"/>
              </a:rPr>
              <a:t>cuerpos</a:t>
            </a:r>
            <a:r>
              <a:rPr lang="en-US" sz="3600" b="1" dirty="0" smtClean="0">
                <a:solidFill>
                  <a:srgbClr val="000000"/>
                </a:solidFill>
                <a:latin typeface="+mn-lt"/>
              </a:rPr>
              <a:t>: </a:t>
            </a:r>
          </a:p>
          <a:p>
            <a:pPr>
              <a:defRPr/>
            </a:pPr>
            <a:r>
              <a:rPr lang="en-US" sz="2800" dirty="0" smtClean="0">
                <a:solidFill>
                  <a:srgbClr val="000000"/>
                </a:solidFill>
                <a:latin typeface="+mn-lt"/>
              </a:rPr>
              <a:t>No hay </a:t>
            </a:r>
            <a:r>
              <a:rPr lang="en-US" sz="2800" dirty="0" err="1" smtClean="0">
                <a:solidFill>
                  <a:srgbClr val="000000"/>
                </a:solidFill>
                <a:latin typeface="+mn-lt"/>
              </a:rPr>
              <a:t>solución</a:t>
            </a:r>
            <a:r>
              <a:rPr lang="en-US" sz="2800" dirty="0" smtClean="0">
                <a:solidFill>
                  <a:srgbClr val="000000"/>
                </a:solidFill>
                <a:latin typeface="+mn-lt"/>
              </a:rPr>
              <a:t> </a:t>
            </a:r>
            <a:r>
              <a:rPr lang="en-US" sz="2800" dirty="0" err="1" smtClean="0">
                <a:solidFill>
                  <a:srgbClr val="000000"/>
                </a:solidFill>
                <a:latin typeface="+mn-lt"/>
              </a:rPr>
              <a:t>analítica</a:t>
            </a:r>
            <a:r>
              <a:rPr lang="en-US" sz="2800" dirty="0" smtClean="0">
                <a:solidFill>
                  <a:srgbClr val="000000"/>
                </a:solidFill>
                <a:latin typeface="+mn-lt"/>
              </a:rPr>
              <a:t> </a:t>
            </a:r>
          </a:p>
          <a:p>
            <a:pPr>
              <a:defRPr/>
            </a:pPr>
            <a:r>
              <a:rPr lang="en-US" sz="2800" dirty="0" err="1" smtClean="0">
                <a:solidFill>
                  <a:srgbClr val="000000"/>
                </a:solidFill>
                <a:latin typeface="+mn-lt"/>
              </a:rPr>
              <a:t>desde</a:t>
            </a:r>
            <a:r>
              <a:rPr lang="en-US" sz="2800" dirty="0" smtClean="0">
                <a:solidFill>
                  <a:srgbClr val="000000"/>
                </a:solidFill>
                <a:latin typeface="+mn-lt"/>
              </a:rPr>
              <a:t> N=3</a:t>
            </a:r>
          </a:p>
        </p:txBody>
      </p:sp>
      <p:sp>
        <p:nvSpPr>
          <p:cNvPr id="22532" name="Text Box 3"/>
          <p:cNvSpPr txBox="1">
            <a:spLocks noChangeArrowheads="1"/>
          </p:cNvSpPr>
          <p:nvPr/>
        </p:nvSpPr>
        <p:spPr bwMode="auto">
          <a:xfrm>
            <a:off x="400050" y="177800"/>
            <a:ext cx="474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3528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86000"/>
              </a:lnSpc>
              <a:buClrTx/>
              <a:buFontTx/>
              <a:buNone/>
            </a:pPr>
            <a:r>
              <a:rPr lang="en-GB" sz="2000">
                <a:solidFill>
                  <a:srgbClr val="FFFFFF"/>
                </a:solidFill>
              </a:rPr>
              <a:t>Dynamics of growing SMBHs in galaxy cores</a:t>
            </a:r>
          </a:p>
        </p:txBody>
      </p:sp>
      <p:sp>
        <p:nvSpPr>
          <p:cNvPr id="2" name="TextBox 1"/>
          <p:cNvSpPr txBox="1"/>
          <p:nvPr/>
        </p:nvSpPr>
        <p:spPr>
          <a:xfrm>
            <a:off x="457200" y="76200"/>
            <a:ext cx="4303713" cy="400050"/>
          </a:xfrm>
          <a:prstGeom prst="rect">
            <a:avLst/>
          </a:prstGeom>
          <a:noFill/>
        </p:spPr>
        <p:txBody>
          <a:bodyPr wrap="none">
            <a:spAutoFit/>
          </a:bodyPr>
          <a:lstStyle/>
          <a:p>
            <a:pPr>
              <a:defRPr/>
            </a:pPr>
            <a:r>
              <a:rPr lang="en-US" sz="2000" dirty="0">
                <a:solidFill>
                  <a:srgbClr val="000000"/>
                </a:solidFill>
                <a:latin typeface="+mn-lt"/>
              </a:rPr>
              <a:t>N-body simulations on GPU clusters</a:t>
            </a:r>
          </a:p>
        </p:txBody>
      </p:sp>
      <p:sp>
        <p:nvSpPr>
          <p:cNvPr id="22534" name="Oval 2"/>
          <p:cNvSpPr>
            <a:spLocks noChangeArrowheads="1"/>
          </p:cNvSpPr>
          <p:nvPr/>
        </p:nvSpPr>
        <p:spPr bwMode="auto">
          <a:xfrm>
            <a:off x="2362200" y="3657600"/>
            <a:ext cx="533400" cy="5334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sp>
        <p:nvSpPr>
          <p:cNvPr id="22535" name="Oval 6"/>
          <p:cNvSpPr>
            <a:spLocks noChangeArrowheads="1"/>
          </p:cNvSpPr>
          <p:nvPr/>
        </p:nvSpPr>
        <p:spPr bwMode="auto">
          <a:xfrm>
            <a:off x="6248400" y="2362200"/>
            <a:ext cx="533400" cy="5334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cxnSp>
        <p:nvCxnSpPr>
          <p:cNvPr id="22536" name="Straight Arrow Connector 4"/>
          <p:cNvCxnSpPr>
            <a:cxnSpLocks noChangeShapeType="1"/>
          </p:cNvCxnSpPr>
          <p:nvPr/>
        </p:nvCxnSpPr>
        <p:spPr bwMode="auto">
          <a:xfrm flipV="1">
            <a:off x="3048000" y="2895600"/>
            <a:ext cx="3048000" cy="8382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aphicFrame>
        <p:nvGraphicFramePr>
          <p:cNvPr id="22537" name="Object 10"/>
          <p:cNvGraphicFramePr>
            <a:graphicFrameLocks noChangeAspect="1"/>
          </p:cNvGraphicFramePr>
          <p:nvPr/>
        </p:nvGraphicFramePr>
        <p:xfrm>
          <a:off x="4208463" y="3843338"/>
          <a:ext cx="3927475" cy="1838325"/>
        </p:xfrm>
        <a:graphic>
          <a:graphicData uri="http://schemas.openxmlformats.org/presentationml/2006/ole">
            <mc:AlternateContent xmlns:mc="http://schemas.openxmlformats.org/markup-compatibility/2006">
              <mc:Choice xmlns:v="urn:schemas-microsoft-com:vml" Requires="v">
                <p:oleObj spid="_x0000_s1382" name="Equation" r:id="rId4" imgW="1193800" imgH="558800" progId="Equation.3">
                  <p:embed/>
                </p:oleObj>
              </mc:Choice>
              <mc:Fallback>
                <p:oleObj name="Equation" r:id="rId4" imgW="1193800" imgH="558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8463" y="3843338"/>
                        <a:ext cx="392747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8" name="Object 14"/>
          <p:cNvGraphicFramePr>
            <a:graphicFrameLocks noChangeAspect="1"/>
          </p:cNvGraphicFramePr>
          <p:nvPr/>
        </p:nvGraphicFramePr>
        <p:xfrm>
          <a:off x="2895600" y="3865563"/>
          <a:ext cx="627063" cy="709612"/>
        </p:xfrm>
        <a:graphic>
          <a:graphicData uri="http://schemas.openxmlformats.org/presentationml/2006/ole">
            <mc:AlternateContent xmlns:mc="http://schemas.openxmlformats.org/markup-compatibility/2006">
              <mc:Choice xmlns:v="urn:schemas-microsoft-com:vml" Requires="v">
                <p:oleObj spid="_x0000_s1383" name="Equation" r:id="rId6" imgW="190500" imgH="215900" progId="Equation.3">
                  <p:embed/>
                </p:oleObj>
              </mc:Choice>
              <mc:Fallback>
                <p:oleObj name="Equation" r:id="rId6" imgW="190500" imgH="2159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5600" y="3865563"/>
                        <a:ext cx="627063"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9" name="Object 15"/>
          <p:cNvGraphicFramePr>
            <a:graphicFrameLocks noChangeAspect="1"/>
          </p:cNvGraphicFramePr>
          <p:nvPr/>
        </p:nvGraphicFramePr>
        <p:xfrm>
          <a:off x="6781800" y="2473325"/>
          <a:ext cx="668338" cy="752475"/>
        </p:xfrm>
        <a:graphic>
          <a:graphicData uri="http://schemas.openxmlformats.org/presentationml/2006/ole">
            <mc:AlternateContent xmlns:mc="http://schemas.openxmlformats.org/markup-compatibility/2006">
              <mc:Choice xmlns:v="urn:schemas-microsoft-com:vml" Requires="v">
                <p:oleObj spid="_x0000_s1384" name="Equation" r:id="rId8" imgW="203200" imgH="228600" progId="Equation.3">
                  <p:embed/>
                </p:oleObj>
              </mc:Choice>
              <mc:Fallback>
                <p:oleObj name="Equation" r:id="rId8" imgW="20320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1800" y="2473325"/>
                        <a:ext cx="668338"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40" name="Oval 11"/>
          <p:cNvSpPr>
            <a:spLocks noChangeArrowheads="1"/>
          </p:cNvSpPr>
          <p:nvPr/>
        </p:nvSpPr>
        <p:spPr bwMode="auto">
          <a:xfrm>
            <a:off x="5638800" y="1600200"/>
            <a:ext cx="457200" cy="4572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sp>
        <p:nvSpPr>
          <p:cNvPr id="22541" name="Oval 12"/>
          <p:cNvSpPr>
            <a:spLocks noChangeArrowheads="1"/>
          </p:cNvSpPr>
          <p:nvPr/>
        </p:nvSpPr>
        <p:spPr bwMode="auto">
          <a:xfrm>
            <a:off x="7467600" y="3048000"/>
            <a:ext cx="304800" cy="3048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sp>
        <p:nvSpPr>
          <p:cNvPr id="22542" name="Oval 13"/>
          <p:cNvSpPr>
            <a:spLocks noChangeArrowheads="1"/>
          </p:cNvSpPr>
          <p:nvPr/>
        </p:nvSpPr>
        <p:spPr bwMode="auto">
          <a:xfrm>
            <a:off x="6858000" y="3200400"/>
            <a:ext cx="533400" cy="5334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sp>
        <p:nvSpPr>
          <p:cNvPr id="22543" name="Oval 16"/>
          <p:cNvSpPr>
            <a:spLocks noChangeArrowheads="1"/>
          </p:cNvSpPr>
          <p:nvPr/>
        </p:nvSpPr>
        <p:spPr bwMode="auto">
          <a:xfrm>
            <a:off x="7772400" y="2514600"/>
            <a:ext cx="381000" cy="3810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sp>
        <p:nvSpPr>
          <p:cNvPr id="22544" name="Oval 17"/>
          <p:cNvSpPr>
            <a:spLocks noChangeArrowheads="1"/>
          </p:cNvSpPr>
          <p:nvPr/>
        </p:nvSpPr>
        <p:spPr bwMode="auto">
          <a:xfrm>
            <a:off x="6553200" y="1447800"/>
            <a:ext cx="685800" cy="6858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sp>
        <p:nvSpPr>
          <p:cNvPr id="22545" name="Oval 18"/>
          <p:cNvSpPr>
            <a:spLocks noChangeArrowheads="1"/>
          </p:cNvSpPr>
          <p:nvPr/>
        </p:nvSpPr>
        <p:spPr bwMode="auto">
          <a:xfrm>
            <a:off x="7315200" y="2133600"/>
            <a:ext cx="304800" cy="3048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sp>
        <p:nvSpPr>
          <p:cNvPr id="22546" name="Oval 19"/>
          <p:cNvSpPr>
            <a:spLocks noChangeArrowheads="1"/>
          </p:cNvSpPr>
          <p:nvPr/>
        </p:nvSpPr>
        <p:spPr bwMode="auto">
          <a:xfrm>
            <a:off x="7924800" y="3124200"/>
            <a:ext cx="304800" cy="3048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sp>
        <p:nvSpPr>
          <p:cNvPr id="22547" name="Oval 20"/>
          <p:cNvSpPr>
            <a:spLocks noChangeArrowheads="1"/>
          </p:cNvSpPr>
          <p:nvPr/>
        </p:nvSpPr>
        <p:spPr bwMode="auto">
          <a:xfrm>
            <a:off x="7772400" y="1828800"/>
            <a:ext cx="381000" cy="3810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sp>
        <p:nvSpPr>
          <p:cNvPr id="22548" name="Oval 21"/>
          <p:cNvSpPr>
            <a:spLocks noChangeArrowheads="1"/>
          </p:cNvSpPr>
          <p:nvPr/>
        </p:nvSpPr>
        <p:spPr bwMode="auto">
          <a:xfrm>
            <a:off x="6172200" y="3048000"/>
            <a:ext cx="304800" cy="3048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cxnSp>
        <p:nvCxnSpPr>
          <p:cNvPr id="22549" name="Straight Arrow Connector 22"/>
          <p:cNvCxnSpPr>
            <a:cxnSpLocks noChangeShapeType="1"/>
          </p:cNvCxnSpPr>
          <p:nvPr/>
        </p:nvCxnSpPr>
        <p:spPr bwMode="auto">
          <a:xfrm flipV="1">
            <a:off x="3048000" y="3505200"/>
            <a:ext cx="3657600" cy="2286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2550" name="Straight Arrow Connector 24"/>
          <p:cNvCxnSpPr>
            <a:cxnSpLocks noChangeShapeType="1"/>
          </p:cNvCxnSpPr>
          <p:nvPr/>
        </p:nvCxnSpPr>
        <p:spPr bwMode="auto">
          <a:xfrm flipV="1">
            <a:off x="3048000" y="1981200"/>
            <a:ext cx="2514600" cy="17526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2551" name="Straight Arrow Connector 26"/>
          <p:cNvCxnSpPr>
            <a:cxnSpLocks noChangeShapeType="1"/>
          </p:cNvCxnSpPr>
          <p:nvPr/>
        </p:nvCxnSpPr>
        <p:spPr bwMode="auto">
          <a:xfrm flipV="1">
            <a:off x="3048000" y="2057400"/>
            <a:ext cx="3505200" cy="16764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2552" name="Straight Arrow Connector 29"/>
          <p:cNvCxnSpPr>
            <a:cxnSpLocks noChangeShapeType="1"/>
          </p:cNvCxnSpPr>
          <p:nvPr/>
        </p:nvCxnSpPr>
        <p:spPr bwMode="auto">
          <a:xfrm flipV="1">
            <a:off x="3048000" y="2438400"/>
            <a:ext cx="4267200" cy="12954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2553" name="Straight Arrow Connector 31"/>
          <p:cNvCxnSpPr>
            <a:cxnSpLocks noChangeShapeType="1"/>
          </p:cNvCxnSpPr>
          <p:nvPr/>
        </p:nvCxnSpPr>
        <p:spPr bwMode="auto">
          <a:xfrm flipV="1">
            <a:off x="3048000" y="2819400"/>
            <a:ext cx="4724400" cy="9144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3" name="TextBox 2"/>
          <p:cNvSpPr txBox="1"/>
          <p:nvPr/>
        </p:nvSpPr>
        <p:spPr>
          <a:xfrm>
            <a:off x="559368" y="5262079"/>
            <a:ext cx="5202942" cy="1231106"/>
          </a:xfrm>
          <a:prstGeom prst="rect">
            <a:avLst/>
          </a:prstGeom>
          <a:noFill/>
        </p:spPr>
        <p:txBody>
          <a:bodyPr wrap="none">
            <a:spAutoFit/>
          </a:bodyPr>
          <a:lstStyle/>
          <a:p>
            <a:pPr>
              <a:defRPr/>
            </a:pPr>
            <a:r>
              <a:rPr lang="en-US" dirty="0" err="1" smtClean="0">
                <a:solidFill>
                  <a:srgbClr val="000000"/>
                </a:solidFill>
                <a:latin typeface="+mn-lt"/>
              </a:rPr>
              <a:t>Número</a:t>
            </a:r>
            <a:r>
              <a:rPr lang="en-US" dirty="0" smtClean="0">
                <a:solidFill>
                  <a:srgbClr val="000000"/>
                </a:solidFill>
                <a:latin typeface="+mn-lt"/>
              </a:rPr>
              <a:t> de </a:t>
            </a:r>
            <a:r>
              <a:rPr lang="en-US" dirty="0" err="1" smtClean="0">
                <a:solidFill>
                  <a:srgbClr val="000000"/>
                </a:solidFill>
                <a:latin typeface="+mn-lt"/>
              </a:rPr>
              <a:t>operaciones</a:t>
            </a:r>
            <a:r>
              <a:rPr lang="en-US" dirty="0" smtClean="0">
                <a:solidFill>
                  <a:srgbClr val="000000"/>
                </a:solidFill>
                <a:latin typeface="+mn-lt"/>
              </a:rPr>
              <a:t> de </a:t>
            </a:r>
            <a:r>
              <a:rPr lang="en-US" dirty="0" err="1" smtClean="0">
                <a:solidFill>
                  <a:srgbClr val="000000"/>
                </a:solidFill>
                <a:latin typeface="+mn-lt"/>
              </a:rPr>
              <a:t>cálculo</a:t>
            </a:r>
            <a:r>
              <a:rPr lang="en-US" dirty="0" smtClean="0">
                <a:solidFill>
                  <a:srgbClr val="000000"/>
                </a:solidFill>
                <a:latin typeface="+mn-lt"/>
              </a:rPr>
              <a:t> de </a:t>
            </a:r>
            <a:r>
              <a:rPr lang="en-US" dirty="0" err="1" smtClean="0">
                <a:solidFill>
                  <a:srgbClr val="000000"/>
                </a:solidFill>
                <a:latin typeface="+mn-lt"/>
              </a:rPr>
              <a:t>fuerza</a:t>
            </a:r>
            <a:endParaRPr lang="en-US" dirty="0">
              <a:solidFill>
                <a:srgbClr val="000000"/>
              </a:solidFill>
              <a:latin typeface="+mn-lt"/>
            </a:endParaRPr>
          </a:p>
          <a:p>
            <a:pPr>
              <a:defRPr/>
            </a:pPr>
            <a:r>
              <a:rPr lang="en-US" sz="2800" b="1" dirty="0">
                <a:solidFill>
                  <a:srgbClr val="000000"/>
                </a:solidFill>
                <a:latin typeface="+mn-lt"/>
              </a:rPr>
              <a:t> 								N(N-1)/</a:t>
            </a:r>
            <a:r>
              <a:rPr lang="en-US" sz="2800" b="1" dirty="0" smtClean="0">
                <a:solidFill>
                  <a:srgbClr val="000000"/>
                </a:solidFill>
                <a:latin typeface="+mn-lt"/>
              </a:rPr>
              <a:t>2</a:t>
            </a:r>
          </a:p>
          <a:p>
            <a:pPr>
              <a:defRPr/>
            </a:pPr>
            <a:r>
              <a:rPr lang="en-US" sz="2800" b="1" dirty="0" err="1" smtClean="0">
                <a:solidFill>
                  <a:srgbClr val="000000"/>
                </a:solidFill>
                <a:latin typeface="+mn-lt"/>
              </a:rPr>
              <a:t>Costo</a:t>
            </a:r>
            <a:r>
              <a:rPr lang="en-US" sz="2800" b="1" dirty="0" smtClean="0">
                <a:solidFill>
                  <a:srgbClr val="000000"/>
                </a:solidFill>
                <a:latin typeface="+mn-lt"/>
              </a:rPr>
              <a:t>: T(N</a:t>
            </a:r>
            <a:r>
              <a:rPr lang="en-US" sz="2800" b="1" baseline="30000" dirty="0" smtClean="0">
                <a:solidFill>
                  <a:srgbClr val="000000"/>
                </a:solidFill>
                <a:latin typeface="+mn-lt"/>
              </a:rPr>
              <a:t>2</a:t>
            </a:r>
            <a:r>
              <a:rPr lang="en-US" sz="2800" b="1" dirty="0" smtClean="0">
                <a:solidFill>
                  <a:srgbClr val="000000"/>
                </a:solidFill>
                <a:latin typeface="+mn-lt"/>
              </a:rPr>
              <a:t>)</a:t>
            </a:r>
            <a:endParaRPr lang="en-US" sz="2800" b="1" dirty="0">
              <a:solidFill>
                <a:srgbClr val="000000"/>
              </a:solidFill>
              <a:latin typeface="+mn-lt"/>
            </a:endParaRPr>
          </a:p>
        </p:txBody>
      </p:sp>
      <p:sp>
        <p:nvSpPr>
          <p:cNvPr id="22555" name="Rectangle 3"/>
          <p:cNvSpPr>
            <a:spLocks noChangeArrowheads="1"/>
          </p:cNvSpPr>
          <p:nvPr/>
        </p:nvSpPr>
        <p:spPr bwMode="auto">
          <a:xfrm>
            <a:off x="3886200" y="3962400"/>
            <a:ext cx="4724400" cy="16764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extLst>
      <p:ext uri="{BB962C8B-B14F-4D97-AF65-F5344CB8AC3E}">
        <p14:creationId xmlns:p14="http://schemas.microsoft.com/office/powerpoint/2010/main" val="54924042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8" descr="Pedestrians-at-the-Shibuy-007.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600200" y="2865438"/>
            <a:ext cx="6146800" cy="368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Line 1"/>
          <p:cNvSpPr>
            <a:spLocks noChangeShapeType="1"/>
          </p:cNvSpPr>
          <p:nvPr/>
        </p:nvSpPr>
        <p:spPr bwMode="auto">
          <a:xfrm>
            <a:off x="323850" y="549275"/>
            <a:ext cx="8351838" cy="1588"/>
          </a:xfrm>
          <a:prstGeom prst="line">
            <a:avLst/>
          </a:prstGeom>
          <a:noFill/>
          <a:ln w="38100">
            <a:solidFill>
              <a:srgbClr val="3366F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9700" name="Text Box 3"/>
          <p:cNvSpPr txBox="1">
            <a:spLocks noChangeArrowheads="1"/>
          </p:cNvSpPr>
          <p:nvPr/>
        </p:nvSpPr>
        <p:spPr bwMode="auto">
          <a:xfrm>
            <a:off x="400050" y="177800"/>
            <a:ext cx="474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3528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charset="0"/>
                <a:ea typeface="ＭＳ Ｐゴシック" charset="0"/>
              </a:defRPr>
            </a:lvl9pPr>
          </a:lstStyle>
          <a:p>
            <a:pPr eaLnBrk="1" hangingPunct="1">
              <a:lnSpc>
                <a:spcPct val="86000"/>
              </a:lnSpc>
              <a:buClrTx/>
              <a:buFontTx/>
              <a:buNone/>
            </a:pPr>
            <a:r>
              <a:rPr lang="en-GB" sz="2000">
                <a:solidFill>
                  <a:srgbClr val="FFFFFF"/>
                </a:solidFill>
              </a:rPr>
              <a:t>Dynamics of growing SMBHs in galaxy cores</a:t>
            </a:r>
          </a:p>
        </p:txBody>
      </p:sp>
      <p:sp>
        <p:nvSpPr>
          <p:cNvPr id="29701" name="Oval 2"/>
          <p:cNvSpPr>
            <a:spLocks noChangeArrowheads="1"/>
          </p:cNvSpPr>
          <p:nvPr/>
        </p:nvSpPr>
        <p:spPr bwMode="auto">
          <a:xfrm>
            <a:off x="4343400" y="5087938"/>
            <a:ext cx="533400" cy="533400"/>
          </a:xfrm>
          <a:prstGeom prst="ellipse">
            <a:avLst/>
          </a:prstGeom>
          <a:solidFill>
            <a:srgbClr val="3366FF"/>
          </a:solidFill>
          <a:ln w="9525">
            <a:solidFill>
              <a:schemeClr val="tx1"/>
            </a:solidFill>
            <a:round/>
            <a:headEnd/>
            <a:tailEnd/>
          </a:ln>
        </p:spPr>
        <p:txBody>
          <a:bodyPr/>
          <a:lstStyle/>
          <a:p>
            <a:endParaRPr lang="en-US">
              <a:solidFill>
                <a:schemeClr val="tx1"/>
              </a:solidFill>
            </a:endParaRPr>
          </a:p>
        </p:txBody>
      </p:sp>
      <p:sp>
        <p:nvSpPr>
          <p:cNvPr id="29702" name="Oval 6"/>
          <p:cNvSpPr>
            <a:spLocks noChangeArrowheads="1"/>
          </p:cNvSpPr>
          <p:nvPr/>
        </p:nvSpPr>
        <p:spPr bwMode="auto">
          <a:xfrm>
            <a:off x="6477000" y="3789363"/>
            <a:ext cx="533400" cy="5334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cxnSp>
        <p:nvCxnSpPr>
          <p:cNvPr id="29703" name="Straight Arrow Connector 4"/>
          <p:cNvCxnSpPr>
            <a:cxnSpLocks noChangeShapeType="1"/>
            <a:stCxn id="29701" idx="6"/>
            <a:endCxn id="29702" idx="3"/>
          </p:cNvCxnSpPr>
          <p:nvPr/>
        </p:nvCxnSpPr>
        <p:spPr bwMode="auto">
          <a:xfrm flipV="1">
            <a:off x="4876800" y="4244975"/>
            <a:ext cx="1677988" cy="1109663"/>
          </a:xfrm>
          <a:prstGeom prst="straightConnector1">
            <a:avLst/>
          </a:prstGeom>
          <a:noFill/>
          <a:ln w="57150">
            <a:solidFill>
              <a:schemeClr val="bg1"/>
            </a:solidFill>
            <a:round/>
            <a:headEnd/>
            <a:tailEnd type="arrow" w="med" len="med"/>
          </a:ln>
          <a:extLst>
            <a:ext uri="{909E8E84-426E-40dd-AFC4-6F175D3DCCD1}">
              <a14:hiddenFill xmlns:a14="http://schemas.microsoft.com/office/drawing/2010/main">
                <a:noFill/>
              </a14:hiddenFill>
            </a:ext>
          </a:extLst>
        </p:spPr>
      </p:cxnSp>
      <p:sp>
        <p:nvSpPr>
          <p:cNvPr id="29704" name="Oval 11"/>
          <p:cNvSpPr>
            <a:spLocks noChangeArrowheads="1"/>
          </p:cNvSpPr>
          <p:nvPr/>
        </p:nvSpPr>
        <p:spPr bwMode="auto">
          <a:xfrm>
            <a:off x="4876800" y="3792538"/>
            <a:ext cx="457200" cy="4572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sp>
        <p:nvSpPr>
          <p:cNvPr id="29705" name="Oval 12"/>
          <p:cNvSpPr>
            <a:spLocks noChangeArrowheads="1"/>
          </p:cNvSpPr>
          <p:nvPr/>
        </p:nvSpPr>
        <p:spPr bwMode="auto">
          <a:xfrm>
            <a:off x="7696200" y="4475163"/>
            <a:ext cx="304800" cy="3048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sp>
        <p:nvSpPr>
          <p:cNvPr id="29706" name="Oval 13"/>
          <p:cNvSpPr>
            <a:spLocks noChangeArrowheads="1"/>
          </p:cNvSpPr>
          <p:nvPr/>
        </p:nvSpPr>
        <p:spPr bwMode="auto">
          <a:xfrm>
            <a:off x="7086600" y="4627563"/>
            <a:ext cx="533400" cy="5334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sp>
        <p:nvSpPr>
          <p:cNvPr id="29707" name="Oval 16"/>
          <p:cNvSpPr>
            <a:spLocks noChangeArrowheads="1"/>
          </p:cNvSpPr>
          <p:nvPr/>
        </p:nvSpPr>
        <p:spPr bwMode="auto">
          <a:xfrm>
            <a:off x="8001000" y="3941763"/>
            <a:ext cx="381000" cy="3810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sp>
        <p:nvSpPr>
          <p:cNvPr id="29708" name="Oval 17"/>
          <p:cNvSpPr>
            <a:spLocks noChangeArrowheads="1"/>
          </p:cNvSpPr>
          <p:nvPr/>
        </p:nvSpPr>
        <p:spPr bwMode="auto">
          <a:xfrm>
            <a:off x="5943600" y="2954338"/>
            <a:ext cx="685800" cy="6858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sp>
        <p:nvSpPr>
          <p:cNvPr id="29709" name="Oval 18"/>
          <p:cNvSpPr>
            <a:spLocks noChangeArrowheads="1"/>
          </p:cNvSpPr>
          <p:nvPr/>
        </p:nvSpPr>
        <p:spPr bwMode="auto">
          <a:xfrm>
            <a:off x="6324600" y="5240338"/>
            <a:ext cx="304800" cy="3048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sp>
        <p:nvSpPr>
          <p:cNvPr id="29710" name="Oval 19"/>
          <p:cNvSpPr>
            <a:spLocks noChangeArrowheads="1"/>
          </p:cNvSpPr>
          <p:nvPr/>
        </p:nvSpPr>
        <p:spPr bwMode="auto">
          <a:xfrm>
            <a:off x="8153400" y="4551363"/>
            <a:ext cx="304800" cy="3048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sp>
        <p:nvSpPr>
          <p:cNvPr id="29711" name="Oval 20"/>
          <p:cNvSpPr>
            <a:spLocks noChangeArrowheads="1"/>
          </p:cNvSpPr>
          <p:nvPr/>
        </p:nvSpPr>
        <p:spPr bwMode="auto">
          <a:xfrm>
            <a:off x="7315200" y="2954338"/>
            <a:ext cx="381000" cy="3810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sp>
        <p:nvSpPr>
          <p:cNvPr id="29712" name="Oval 21"/>
          <p:cNvSpPr>
            <a:spLocks noChangeArrowheads="1"/>
          </p:cNvSpPr>
          <p:nvPr/>
        </p:nvSpPr>
        <p:spPr bwMode="auto">
          <a:xfrm>
            <a:off x="7239000" y="3716338"/>
            <a:ext cx="304800" cy="3048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cxnSp>
        <p:nvCxnSpPr>
          <p:cNvPr id="29713" name="Straight Arrow Connector 22"/>
          <p:cNvCxnSpPr>
            <a:cxnSpLocks noChangeShapeType="1"/>
            <a:stCxn id="29701" idx="6"/>
            <a:endCxn id="29706" idx="2"/>
          </p:cNvCxnSpPr>
          <p:nvPr/>
        </p:nvCxnSpPr>
        <p:spPr bwMode="auto">
          <a:xfrm flipV="1">
            <a:off x="4876800" y="4894263"/>
            <a:ext cx="2209800" cy="460375"/>
          </a:xfrm>
          <a:prstGeom prst="straightConnector1">
            <a:avLst/>
          </a:prstGeom>
          <a:noFill/>
          <a:ln w="57150">
            <a:solidFill>
              <a:schemeClr val="bg1"/>
            </a:solidFill>
            <a:round/>
            <a:headEnd/>
            <a:tailEnd type="arrow" w="med" len="med"/>
          </a:ln>
          <a:extLst>
            <a:ext uri="{909E8E84-426E-40dd-AFC4-6F175D3DCCD1}">
              <a14:hiddenFill xmlns:a14="http://schemas.microsoft.com/office/drawing/2010/main">
                <a:noFill/>
              </a14:hiddenFill>
            </a:ext>
          </a:extLst>
        </p:spPr>
      </p:cxnSp>
      <p:cxnSp>
        <p:nvCxnSpPr>
          <p:cNvPr id="29714" name="Straight Arrow Connector 24"/>
          <p:cNvCxnSpPr>
            <a:cxnSpLocks noChangeShapeType="1"/>
            <a:stCxn id="29701" idx="6"/>
            <a:endCxn id="29704" idx="4"/>
          </p:cNvCxnSpPr>
          <p:nvPr/>
        </p:nvCxnSpPr>
        <p:spPr bwMode="auto">
          <a:xfrm flipV="1">
            <a:off x="4876800" y="4249738"/>
            <a:ext cx="228600" cy="1104900"/>
          </a:xfrm>
          <a:prstGeom prst="straightConnector1">
            <a:avLst/>
          </a:prstGeom>
          <a:noFill/>
          <a:ln w="57150">
            <a:solidFill>
              <a:schemeClr val="bg1"/>
            </a:solidFill>
            <a:round/>
            <a:headEnd type="arrow" w="med" len="med"/>
            <a:tailEnd type="arrow" w="med" len="med"/>
          </a:ln>
          <a:extLst>
            <a:ext uri="{909E8E84-426E-40dd-AFC4-6F175D3DCCD1}">
              <a14:hiddenFill xmlns:a14="http://schemas.microsoft.com/office/drawing/2010/main">
                <a:noFill/>
              </a14:hiddenFill>
            </a:ext>
          </a:extLst>
        </p:spPr>
      </p:cxnSp>
      <p:cxnSp>
        <p:nvCxnSpPr>
          <p:cNvPr id="29715" name="Straight Arrow Connector 26"/>
          <p:cNvCxnSpPr>
            <a:cxnSpLocks noChangeShapeType="1"/>
            <a:stCxn id="29701" idx="6"/>
            <a:endCxn id="29708" idx="3"/>
          </p:cNvCxnSpPr>
          <p:nvPr/>
        </p:nvCxnSpPr>
        <p:spPr bwMode="auto">
          <a:xfrm flipV="1">
            <a:off x="4876800" y="3540125"/>
            <a:ext cx="1166813" cy="1814513"/>
          </a:xfrm>
          <a:prstGeom prst="straightConnector1">
            <a:avLst/>
          </a:prstGeom>
          <a:noFill/>
          <a:ln w="57150">
            <a:solidFill>
              <a:schemeClr val="bg1"/>
            </a:solidFill>
            <a:round/>
            <a:headEnd/>
            <a:tailEnd type="arrow" w="med" len="med"/>
          </a:ln>
          <a:extLst>
            <a:ext uri="{909E8E84-426E-40dd-AFC4-6F175D3DCCD1}">
              <a14:hiddenFill xmlns:a14="http://schemas.microsoft.com/office/drawing/2010/main">
                <a:noFill/>
              </a14:hiddenFill>
            </a:ext>
          </a:extLst>
        </p:spPr>
      </p:cxnSp>
      <p:cxnSp>
        <p:nvCxnSpPr>
          <p:cNvPr id="29716" name="Straight Arrow Connector 29"/>
          <p:cNvCxnSpPr>
            <a:cxnSpLocks noChangeShapeType="1"/>
            <a:stCxn id="29701" idx="6"/>
            <a:endCxn id="29709" idx="4"/>
          </p:cNvCxnSpPr>
          <p:nvPr/>
        </p:nvCxnSpPr>
        <p:spPr bwMode="auto">
          <a:xfrm>
            <a:off x="4876800" y="5354638"/>
            <a:ext cx="1600200" cy="190500"/>
          </a:xfrm>
          <a:prstGeom prst="straightConnector1">
            <a:avLst/>
          </a:prstGeom>
          <a:noFill/>
          <a:ln w="57150">
            <a:solidFill>
              <a:schemeClr val="bg1"/>
            </a:solidFill>
            <a:round/>
            <a:headEnd/>
            <a:tailEnd type="arrow" w="med" len="med"/>
          </a:ln>
          <a:extLst>
            <a:ext uri="{909E8E84-426E-40dd-AFC4-6F175D3DCCD1}">
              <a14:hiddenFill xmlns:a14="http://schemas.microsoft.com/office/drawing/2010/main">
                <a:noFill/>
              </a14:hiddenFill>
            </a:ext>
          </a:extLst>
        </p:spPr>
      </p:cxnSp>
      <p:cxnSp>
        <p:nvCxnSpPr>
          <p:cNvPr id="29717" name="Straight Arrow Connector 31"/>
          <p:cNvCxnSpPr>
            <a:cxnSpLocks noChangeShapeType="1"/>
            <a:stCxn id="29701" idx="6"/>
            <a:endCxn id="29707" idx="3"/>
          </p:cNvCxnSpPr>
          <p:nvPr/>
        </p:nvCxnSpPr>
        <p:spPr bwMode="auto">
          <a:xfrm flipV="1">
            <a:off x="4876800" y="4267200"/>
            <a:ext cx="3179763" cy="1087438"/>
          </a:xfrm>
          <a:prstGeom prst="straightConnector1">
            <a:avLst/>
          </a:prstGeom>
          <a:noFill/>
          <a:ln w="57150">
            <a:solidFill>
              <a:schemeClr val="bg1"/>
            </a:solidFill>
            <a:round/>
            <a:headEnd/>
            <a:tailEnd type="arrow" w="med" len="med"/>
          </a:ln>
          <a:extLst>
            <a:ext uri="{909E8E84-426E-40dd-AFC4-6F175D3DCCD1}">
              <a14:hiddenFill xmlns:a14="http://schemas.microsoft.com/office/drawing/2010/main">
                <a:noFill/>
              </a14:hiddenFill>
            </a:ext>
          </a:extLst>
        </p:spPr>
      </p:cxnSp>
      <p:sp>
        <p:nvSpPr>
          <p:cNvPr id="29718" name="Oval 17"/>
          <p:cNvSpPr>
            <a:spLocks noChangeArrowheads="1"/>
          </p:cNvSpPr>
          <p:nvPr/>
        </p:nvSpPr>
        <p:spPr bwMode="auto">
          <a:xfrm>
            <a:off x="2743200" y="4097338"/>
            <a:ext cx="685800" cy="6858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sp>
        <p:nvSpPr>
          <p:cNvPr id="29719" name="Oval 6"/>
          <p:cNvSpPr>
            <a:spLocks noChangeArrowheads="1"/>
          </p:cNvSpPr>
          <p:nvPr/>
        </p:nvSpPr>
        <p:spPr bwMode="auto">
          <a:xfrm>
            <a:off x="914400" y="4630738"/>
            <a:ext cx="533400" cy="5334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sp>
        <p:nvSpPr>
          <p:cNvPr id="29720" name="Oval 12"/>
          <p:cNvSpPr>
            <a:spLocks noChangeArrowheads="1"/>
          </p:cNvSpPr>
          <p:nvPr/>
        </p:nvSpPr>
        <p:spPr bwMode="auto">
          <a:xfrm>
            <a:off x="1447800" y="5316538"/>
            <a:ext cx="304800" cy="3048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sp>
        <p:nvSpPr>
          <p:cNvPr id="29721" name="Oval 12"/>
          <p:cNvSpPr>
            <a:spLocks noChangeArrowheads="1"/>
          </p:cNvSpPr>
          <p:nvPr/>
        </p:nvSpPr>
        <p:spPr bwMode="auto">
          <a:xfrm>
            <a:off x="2133600" y="4554538"/>
            <a:ext cx="304800" cy="3048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sp>
        <p:nvSpPr>
          <p:cNvPr id="29722" name="Oval 12"/>
          <p:cNvSpPr>
            <a:spLocks noChangeArrowheads="1"/>
          </p:cNvSpPr>
          <p:nvPr/>
        </p:nvSpPr>
        <p:spPr bwMode="auto">
          <a:xfrm>
            <a:off x="3048000" y="5545138"/>
            <a:ext cx="304800" cy="304800"/>
          </a:xfrm>
          <a:prstGeom prst="ellipse">
            <a:avLst/>
          </a:prstGeom>
          <a:solidFill>
            <a:srgbClr val="FF6600"/>
          </a:solidFill>
          <a:ln w="9525">
            <a:solidFill>
              <a:schemeClr val="tx1"/>
            </a:solidFill>
            <a:round/>
            <a:headEnd/>
            <a:tailEnd/>
          </a:ln>
        </p:spPr>
        <p:txBody>
          <a:bodyPr/>
          <a:lstStyle/>
          <a:p>
            <a:endParaRPr lang="en-US">
              <a:solidFill>
                <a:schemeClr val="tx1"/>
              </a:solidFill>
            </a:endParaRPr>
          </a:p>
        </p:txBody>
      </p:sp>
      <p:cxnSp>
        <p:nvCxnSpPr>
          <p:cNvPr id="29723" name="Straight Arrow Connector 24"/>
          <p:cNvCxnSpPr>
            <a:cxnSpLocks noChangeShapeType="1"/>
            <a:stCxn id="29701" idx="2"/>
            <a:endCxn id="29718" idx="5"/>
          </p:cNvCxnSpPr>
          <p:nvPr/>
        </p:nvCxnSpPr>
        <p:spPr bwMode="auto">
          <a:xfrm flipH="1" flipV="1">
            <a:off x="3328988" y="4683125"/>
            <a:ext cx="1014412" cy="671513"/>
          </a:xfrm>
          <a:prstGeom prst="straightConnector1">
            <a:avLst/>
          </a:prstGeom>
          <a:noFill/>
          <a:ln w="57150">
            <a:solidFill>
              <a:schemeClr val="bg1"/>
            </a:solidFill>
            <a:round/>
            <a:headEnd type="arrow" w="med" len="med"/>
            <a:tailEnd type="arrow" w="med" len="med"/>
          </a:ln>
          <a:extLst>
            <a:ext uri="{909E8E84-426E-40dd-AFC4-6F175D3DCCD1}">
              <a14:hiddenFill xmlns:a14="http://schemas.microsoft.com/office/drawing/2010/main">
                <a:noFill/>
              </a14:hiddenFill>
            </a:ext>
          </a:extLst>
        </p:spPr>
      </p:cxnSp>
      <p:cxnSp>
        <p:nvCxnSpPr>
          <p:cNvPr id="29724" name="Straight Arrow Connector 24"/>
          <p:cNvCxnSpPr>
            <a:cxnSpLocks noChangeShapeType="1"/>
            <a:stCxn id="29701" idx="2"/>
            <a:endCxn id="29721" idx="6"/>
          </p:cNvCxnSpPr>
          <p:nvPr/>
        </p:nvCxnSpPr>
        <p:spPr bwMode="auto">
          <a:xfrm flipH="1" flipV="1">
            <a:off x="2438400" y="4706938"/>
            <a:ext cx="1905000" cy="647700"/>
          </a:xfrm>
          <a:prstGeom prst="straightConnector1">
            <a:avLst/>
          </a:prstGeom>
          <a:noFill/>
          <a:ln w="57150">
            <a:solidFill>
              <a:schemeClr val="bg1"/>
            </a:solidFill>
            <a:round/>
            <a:headEnd/>
            <a:tailEnd type="arrow" w="med" len="med"/>
          </a:ln>
          <a:extLst>
            <a:ext uri="{909E8E84-426E-40dd-AFC4-6F175D3DCCD1}">
              <a14:hiddenFill xmlns:a14="http://schemas.microsoft.com/office/drawing/2010/main">
                <a:noFill/>
              </a14:hiddenFill>
            </a:ext>
          </a:extLst>
        </p:spPr>
      </p:cxnSp>
      <p:cxnSp>
        <p:nvCxnSpPr>
          <p:cNvPr id="29725" name="Straight Arrow Connector 24"/>
          <p:cNvCxnSpPr>
            <a:cxnSpLocks noChangeShapeType="1"/>
            <a:stCxn id="29701" idx="2"/>
            <a:endCxn id="29722" idx="6"/>
          </p:cNvCxnSpPr>
          <p:nvPr/>
        </p:nvCxnSpPr>
        <p:spPr bwMode="auto">
          <a:xfrm flipH="1">
            <a:off x="3352800" y="5354638"/>
            <a:ext cx="990600" cy="342900"/>
          </a:xfrm>
          <a:prstGeom prst="straightConnector1">
            <a:avLst/>
          </a:prstGeom>
          <a:noFill/>
          <a:ln w="57150">
            <a:solidFill>
              <a:schemeClr val="bg1"/>
            </a:solidFill>
            <a:round/>
            <a:headEnd/>
            <a:tailEnd type="arrow" w="med" len="med"/>
          </a:ln>
          <a:extLst>
            <a:ext uri="{909E8E84-426E-40dd-AFC4-6F175D3DCCD1}">
              <a14:hiddenFill xmlns:a14="http://schemas.microsoft.com/office/drawing/2010/main">
                <a:noFill/>
              </a14:hiddenFill>
            </a:ext>
          </a:extLst>
        </p:spPr>
      </p:cxnSp>
      <p:cxnSp>
        <p:nvCxnSpPr>
          <p:cNvPr id="29726" name="Straight Arrow Connector 24"/>
          <p:cNvCxnSpPr>
            <a:cxnSpLocks noChangeShapeType="1"/>
            <a:stCxn id="29701" idx="2"/>
            <a:endCxn id="29719" idx="6"/>
          </p:cNvCxnSpPr>
          <p:nvPr/>
        </p:nvCxnSpPr>
        <p:spPr bwMode="auto">
          <a:xfrm flipH="1" flipV="1">
            <a:off x="1447800" y="4897438"/>
            <a:ext cx="2895600" cy="457200"/>
          </a:xfrm>
          <a:prstGeom prst="straightConnector1">
            <a:avLst/>
          </a:prstGeom>
          <a:noFill/>
          <a:ln w="57150">
            <a:solidFill>
              <a:schemeClr val="bg1"/>
            </a:solidFill>
            <a:round/>
            <a:headEnd/>
            <a:tailEnd type="arrow" w="med" len="med"/>
          </a:ln>
          <a:extLst>
            <a:ext uri="{909E8E84-426E-40dd-AFC4-6F175D3DCCD1}">
              <a14:hiddenFill xmlns:a14="http://schemas.microsoft.com/office/drawing/2010/main">
                <a:noFill/>
              </a14:hiddenFill>
            </a:ext>
          </a:extLst>
        </p:spPr>
      </p:cxnSp>
      <p:sp>
        <p:nvSpPr>
          <p:cNvPr id="29728" name="Oval 2"/>
          <p:cNvSpPr>
            <a:spLocks noChangeArrowheads="1"/>
          </p:cNvSpPr>
          <p:nvPr/>
        </p:nvSpPr>
        <p:spPr bwMode="auto">
          <a:xfrm>
            <a:off x="1600200" y="1828800"/>
            <a:ext cx="533400" cy="533400"/>
          </a:xfrm>
          <a:prstGeom prst="ellipse">
            <a:avLst/>
          </a:prstGeom>
          <a:solidFill>
            <a:srgbClr val="3366FF">
              <a:alpha val="52940"/>
            </a:srgbClr>
          </a:solidFill>
          <a:ln w="9525">
            <a:solidFill>
              <a:srgbClr val="3366FF">
                <a:alpha val="21960"/>
              </a:srgbClr>
            </a:solidFill>
            <a:round/>
            <a:headEnd/>
            <a:tailEnd/>
          </a:ln>
        </p:spPr>
        <p:txBody>
          <a:bodyPr/>
          <a:lstStyle/>
          <a:p>
            <a:endParaRPr lang="en-US">
              <a:solidFill>
                <a:schemeClr val="tx1"/>
              </a:solidFill>
            </a:endParaRPr>
          </a:p>
        </p:txBody>
      </p:sp>
      <p:sp>
        <p:nvSpPr>
          <p:cNvPr id="29729" name="TextBox 45"/>
          <p:cNvSpPr txBox="1">
            <a:spLocks noChangeArrowheads="1"/>
          </p:cNvSpPr>
          <p:nvPr/>
        </p:nvSpPr>
        <p:spPr bwMode="auto">
          <a:xfrm>
            <a:off x="5257800" y="1676400"/>
            <a:ext cx="3022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b="1">
                <a:solidFill>
                  <a:srgbClr val="000000"/>
                </a:solidFill>
              </a:rPr>
              <a:t>Medio ambiente</a:t>
            </a:r>
          </a:p>
        </p:txBody>
      </p:sp>
      <p:sp>
        <p:nvSpPr>
          <p:cNvPr id="47" name="Left-Right Arrow 46"/>
          <p:cNvSpPr/>
          <p:nvPr/>
        </p:nvSpPr>
        <p:spPr>
          <a:xfrm>
            <a:off x="2743200" y="1752600"/>
            <a:ext cx="2401888" cy="600075"/>
          </a:xfrm>
          <a:prstGeom prst="lef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err="1">
                <a:solidFill>
                  <a:srgbClr val="000000"/>
                </a:solidFill>
              </a:rPr>
              <a:t>Interacción</a:t>
            </a:r>
            <a:endParaRPr lang="en-US" b="1" dirty="0">
              <a:solidFill>
                <a:srgbClr val="000000"/>
              </a:solidFill>
            </a:endParaRPr>
          </a:p>
        </p:txBody>
      </p:sp>
      <p:sp>
        <p:nvSpPr>
          <p:cNvPr id="29731" name="TextBox 47"/>
          <p:cNvSpPr txBox="1">
            <a:spLocks noChangeArrowheads="1"/>
          </p:cNvSpPr>
          <p:nvPr/>
        </p:nvSpPr>
        <p:spPr bwMode="auto">
          <a:xfrm>
            <a:off x="1143000" y="1701800"/>
            <a:ext cx="15065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b="1">
                <a:solidFill>
                  <a:srgbClr val="000000"/>
                </a:solidFill>
              </a:rPr>
              <a:t>Cuerpo</a:t>
            </a:r>
          </a:p>
        </p:txBody>
      </p:sp>
      <p:sp>
        <p:nvSpPr>
          <p:cNvPr id="29732" name="Oval 19"/>
          <p:cNvSpPr>
            <a:spLocks noChangeArrowheads="1"/>
          </p:cNvSpPr>
          <p:nvPr/>
        </p:nvSpPr>
        <p:spPr bwMode="auto">
          <a:xfrm>
            <a:off x="6934200" y="1828800"/>
            <a:ext cx="304800" cy="304800"/>
          </a:xfrm>
          <a:prstGeom prst="ellipse">
            <a:avLst/>
          </a:prstGeom>
          <a:solidFill>
            <a:srgbClr val="FF6600">
              <a:alpha val="34117"/>
            </a:srgbClr>
          </a:solidFill>
          <a:ln w="9525">
            <a:solidFill>
              <a:schemeClr val="tx1"/>
            </a:solidFill>
            <a:round/>
            <a:headEnd/>
            <a:tailEnd/>
          </a:ln>
        </p:spPr>
        <p:txBody>
          <a:bodyPr/>
          <a:lstStyle/>
          <a:p>
            <a:endParaRPr lang="en-US">
              <a:solidFill>
                <a:schemeClr val="tx1"/>
              </a:solidFill>
            </a:endParaRPr>
          </a:p>
        </p:txBody>
      </p:sp>
      <p:sp>
        <p:nvSpPr>
          <p:cNvPr id="29733" name="Oval 19"/>
          <p:cNvSpPr>
            <a:spLocks noChangeArrowheads="1"/>
          </p:cNvSpPr>
          <p:nvPr/>
        </p:nvSpPr>
        <p:spPr bwMode="auto">
          <a:xfrm>
            <a:off x="6553200" y="2057400"/>
            <a:ext cx="304800" cy="304800"/>
          </a:xfrm>
          <a:prstGeom prst="ellipse">
            <a:avLst/>
          </a:prstGeom>
          <a:solidFill>
            <a:srgbClr val="FF6600">
              <a:alpha val="34117"/>
            </a:srgbClr>
          </a:solidFill>
          <a:ln w="9525">
            <a:solidFill>
              <a:schemeClr val="tx1"/>
            </a:solidFill>
            <a:round/>
            <a:headEnd/>
            <a:tailEnd/>
          </a:ln>
        </p:spPr>
        <p:txBody>
          <a:bodyPr/>
          <a:lstStyle/>
          <a:p>
            <a:endParaRPr lang="en-US">
              <a:solidFill>
                <a:schemeClr val="tx1"/>
              </a:solidFill>
            </a:endParaRPr>
          </a:p>
        </p:txBody>
      </p:sp>
      <p:sp>
        <p:nvSpPr>
          <p:cNvPr id="29734" name="Oval 19"/>
          <p:cNvSpPr>
            <a:spLocks noChangeArrowheads="1"/>
          </p:cNvSpPr>
          <p:nvPr/>
        </p:nvSpPr>
        <p:spPr bwMode="auto">
          <a:xfrm>
            <a:off x="6400800" y="1676400"/>
            <a:ext cx="304800" cy="304800"/>
          </a:xfrm>
          <a:prstGeom prst="ellipse">
            <a:avLst/>
          </a:prstGeom>
          <a:solidFill>
            <a:srgbClr val="FF6600">
              <a:alpha val="34117"/>
            </a:srgbClr>
          </a:solidFill>
          <a:ln w="9525">
            <a:solidFill>
              <a:schemeClr val="tx1"/>
            </a:solidFill>
            <a:round/>
            <a:headEnd/>
            <a:tailEnd/>
          </a:ln>
        </p:spPr>
        <p:txBody>
          <a:bodyPr/>
          <a:lstStyle/>
          <a:p>
            <a:endParaRPr lang="en-US">
              <a:solidFill>
                <a:schemeClr val="tx1"/>
              </a:solidFill>
            </a:endParaRPr>
          </a:p>
        </p:txBody>
      </p:sp>
      <p:sp>
        <p:nvSpPr>
          <p:cNvPr id="29735" name="Oval 19"/>
          <p:cNvSpPr>
            <a:spLocks noChangeArrowheads="1"/>
          </p:cNvSpPr>
          <p:nvPr/>
        </p:nvSpPr>
        <p:spPr bwMode="auto">
          <a:xfrm>
            <a:off x="6248400" y="1905000"/>
            <a:ext cx="304800" cy="304800"/>
          </a:xfrm>
          <a:prstGeom prst="ellipse">
            <a:avLst/>
          </a:prstGeom>
          <a:solidFill>
            <a:srgbClr val="FF6600">
              <a:alpha val="34117"/>
            </a:srgbClr>
          </a:solidFill>
          <a:ln w="9525">
            <a:solidFill>
              <a:schemeClr val="tx1"/>
            </a:solidFill>
            <a:round/>
            <a:headEnd/>
            <a:tailEnd/>
          </a:ln>
        </p:spPr>
        <p:txBody>
          <a:bodyPr/>
          <a:lstStyle/>
          <a:p>
            <a:endParaRPr lang="en-US">
              <a:solidFill>
                <a:schemeClr val="tx1"/>
              </a:solidFill>
            </a:endParaRPr>
          </a:p>
        </p:txBody>
      </p:sp>
      <p:sp>
        <p:nvSpPr>
          <p:cNvPr id="29736" name="Oval 19"/>
          <p:cNvSpPr>
            <a:spLocks noChangeArrowheads="1"/>
          </p:cNvSpPr>
          <p:nvPr/>
        </p:nvSpPr>
        <p:spPr bwMode="auto">
          <a:xfrm>
            <a:off x="5943600" y="1981200"/>
            <a:ext cx="304800" cy="304800"/>
          </a:xfrm>
          <a:prstGeom prst="ellipse">
            <a:avLst/>
          </a:prstGeom>
          <a:solidFill>
            <a:srgbClr val="FF6600">
              <a:alpha val="34117"/>
            </a:srgbClr>
          </a:solidFill>
          <a:ln w="9525">
            <a:solidFill>
              <a:schemeClr val="tx1"/>
            </a:solidFill>
            <a:round/>
            <a:headEnd/>
            <a:tailEnd/>
          </a:ln>
        </p:spPr>
        <p:txBody>
          <a:bodyPr/>
          <a:lstStyle/>
          <a:p>
            <a:endParaRPr lang="en-US">
              <a:solidFill>
                <a:schemeClr val="tx1"/>
              </a:solidFill>
            </a:endParaRPr>
          </a:p>
        </p:txBody>
      </p:sp>
      <p:sp>
        <p:nvSpPr>
          <p:cNvPr id="29737" name="Oval 19"/>
          <p:cNvSpPr>
            <a:spLocks noChangeArrowheads="1"/>
          </p:cNvSpPr>
          <p:nvPr/>
        </p:nvSpPr>
        <p:spPr bwMode="auto">
          <a:xfrm>
            <a:off x="5867400" y="1600200"/>
            <a:ext cx="304800" cy="304800"/>
          </a:xfrm>
          <a:prstGeom prst="ellipse">
            <a:avLst/>
          </a:prstGeom>
          <a:solidFill>
            <a:srgbClr val="FF6600">
              <a:alpha val="34117"/>
            </a:srgbClr>
          </a:solidFill>
          <a:ln w="9525">
            <a:solidFill>
              <a:schemeClr val="tx1"/>
            </a:solidFill>
            <a:round/>
            <a:headEnd/>
            <a:tailEnd/>
          </a:ln>
        </p:spPr>
        <p:txBody>
          <a:bodyPr/>
          <a:lstStyle/>
          <a:p>
            <a:endParaRPr lang="en-US">
              <a:solidFill>
                <a:schemeClr val="tx1"/>
              </a:solidFill>
            </a:endParaRPr>
          </a:p>
        </p:txBody>
      </p:sp>
      <p:sp>
        <p:nvSpPr>
          <p:cNvPr id="29738" name="Oval 19"/>
          <p:cNvSpPr>
            <a:spLocks noChangeArrowheads="1"/>
          </p:cNvSpPr>
          <p:nvPr/>
        </p:nvSpPr>
        <p:spPr bwMode="auto">
          <a:xfrm>
            <a:off x="7315200" y="1676400"/>
            <a:ext cx="304800" cy="304800"/>
          </a:xfrm>
          <a:prstGeom prst="ellipse">
            <a:avLst/>
          </a:prstGeom>
          <a:solidFill>
            <a:srgbClr val="FF6600">
              <a:alpha val="34117"/>
            </a:srgbClr>
          </a:solidFill>
          <a:ln w="9525">
            <a:solidFill>
              <a:schemeClr val="tx1"/>
            </a:solidFill>
            <a:round/>
            <a:headEnd/>
            <a:tailEnd/>
          </a:ln>
        </p:spPr>
        <p:txBody>
          <a:bodyPr/>
          <a:lstStyle/>
          <a:p>
            <a:endParaRPr lang="en-US">
              <a:solidFill>
                <a:schemeClr val="tx1"/>
              </a:solidFill>
            </a:endParaRPr>
          </a:p>
        </p:txBody>
      </p:sp>
      <p:sp>
        <p:nvSpPr>
          <p:cNvPr id="56" name="TextBox 55"/>
          <p:cNvSpPr txBox="1"/>
          <p:nvPr/>
        </p:nvSpPr>
        <p:spPr>
          <a:xfrm>
            <a:off x="457200" y="76200"/>
            <a:ext cx="890588" cy="400050"/>
          </a:xfrm>
          <a:prstGeom prst="rect">
            <a:avLst/>
          </a:prstGeom>
          <a:noFill/>
        </p:spPr>
        <p:txBody>
          <a:bodyPr wrap="none">
            <a:spAutoFit/>
          </a:bodyPr>
          <a:lstStyle/>
          <a:p>
            <a:pPr>
              <a:defRPr/>
            </a:pPr>
            <a:r>
              <a:rPr lang="en-US" sz="2000" b="1" dirty="0" err="1">
                <a:solidFill>
                  <a:srgbClr val="000000"/>
                </a:solidFill>
                <a:latin typeface="+mn-lt"/>
              </a:rPr>
              <a:t>Física</a:t>
            </a:r>
            <a:r>
              <a:rPr lang="en-US" sz="2000" b="1" dirty="0">
                <a:solidFill>
                  <a:srgbClr val="000000"/>
                </a:solidFill>
                <a:latin typeface="+mn-lt"/>
              </a:rPr>
              <a:t> I</a:t>
            </a:r>
          </a:p>
        </p:txBody>
      </p:sp>
      <p:sp>
        <p:nvSpPr>
          <p:cNvPr id="2" name="TextBox 1"/>
          <p:cNvSpPr txBox="1"/>
          <p:nvPr/>
        </p:nvSpPr>
        <p:spPr>
          <a:xfrm>
            <a:off x="512274" y="723591"/>
            <a:ext cx="5888526" cy="646331"/>
          </a:xfrm>
          <a:prstGeom prst="rect">
            <a:avLst/>
          </a:prstGeom>
          <a:noFill/>
        </p:spPr>
        <p:txBody>
          <a:bodyPr wrap="none" rtlCol="0">
            <a:spAutoFit/>
          </a:bodyPr>
          <a:lstStyle/>
          <a:p>
            <a:r>
              <a:rPr lang="en-US" sz="3600" b="1" dirty="0" err="1" smtClean="0">
                <a:solidFill>
                  <a:srgbClr val="000000"/>
                </a:solidFill>
              </a:rPr>
              <a:t>Otro</a:t>
            </a:r>
            <a:r>
              <a:rPr lang="en-US" sz="3600" b="1" dirty="0" smtClean="0">
                <a:solidFill>
                  <a:srgbClr val="000000"/>
                </a:solidFill>
              </a:rPr>
              <a:t> </a:t>
            </a:r>
            <a:r>
              <a:rPr lang="en-US" sz="3600" b="1" dirty="0" err="1" smtClean="0">
                <a:solidFill>
                  <a:srgbClr val="000000"/>
                </a:solidFill>
              </a:rPr>
              <a:t>modelo</a:t>
            </a:r>
            <a:r>
              <a:rPr lang="en-US" sz="3600" b="1" dirty="0" smtClean="0">
                <a:solidFill>
                  <a:srgbClr val="000000"/>
                </a:solidFill>
              </a:rPr>
              <a:t> de N-</a:t>
            </a:r>
            <a:r>
              <a:rPr lang="en-US" sz="3600" b="1" dirty="0" err="1" smtClean="0">
                <a:solidFill>
                  <a:srgbClr val="000000"/>
                </a:solidFill>
              </a:rPr>
              <a:t>cuerpos</a:t>
            </a:r>
            <a:r>
              <a:rPr lang="en-US" sz="3600" b="1" dirty="0" smtClean="0">
                <a:solidFill>
                  <a:srgbClr val="000000"/>
                </a:solidFill>
              </a:rPr>
              <a:t> ....</a:t>
            </a:r>
            <a:endParaRPr lang="en-US" sz="3600" b="1" dirty="0">
              <a:solidFill>
                <a:srgbClr val="000000"/>
              </a:solidFill>
            </a:endParaRPr>
          </a:p>
        </p:txBody>
      </p:sp>
    </p:spTree>
    <p:extLst>
      <p:ext uri="{BB962C8B-B14F-4D97-AF65-F5344CB8AC3E}">
        <p14:creationId xmlns:p14="http://schemas.microsoft.com/office/powerpoint/2010/main" val="295057790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65658" y="607452"/>
            <a:ext cx="8324336" cy="27612"/>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9642" y="665505"/>
            <a:ext cx="5500349" cy="646331"/>
          </a:xfrm>
          <a:prstGeom prst="rect">
            <a:avLst/>
          </a:prstGeom>
          <a:noFill/>
        </p:spPr>
        <p:txBody>
          <a:bodyPr wrap="none" rtlCol="0">
            <a:spAutoFit/>
          </a:bodyPr>
          <a:lstStyle/>
          <a:p>
            <a:r>
              <a:rPr lang="en-US" sz="3600" b="1" dirty="0" err="1" smtClean="0"/>
              <a:t>Algoritmo</a:t>
            </a:r>
            <a:r>
              <a:rPr lang="en-US" sz="3600" dirty="0" smtClean="0"/>
              <a:t>: </a:t>
            </a:r>
            <a:r>
              <a:rPr lang="en-US" sz="3600" dirty="0" err="1" smtClean="0"/>
              <a:t>producción</a:t>
            </a:r>
            <a:r>
              <a:rPr lang="en-US" sz="3600" dirty="0" smtClean="0"/>
              <a:t> </a:t>
            </a:r>
            <a:r>
              <a:rPr lang="en-US" sz="3600" dirty="0" err="1" smtClean="0"/>
              <a:t>textil</a:t>
            </a:r>
            <a:endParaRPr lang="en-US" sz="3600" dirty="0" smtClean="0"/>
          </a:p>
        </p:txBody>
      </p:sp>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2958" y="4270774"/>
            <a:ext cx="860677" cy="1241508"/>
          </a:xfrm>
          <a:prstGeom prst="rect">
            <a:avLst/>
          </a:prstGeom>
        </p:spPr>
      </p:pic>
      <p:sp>
        <p:nvSpPr>
          <p:cNvPr id="28" name="Down Arrow 27"/>
          <p:cNvSpPr/>
          <p:nvPr/>
        </p:nvSpPr>
        <p:spPr>
          <a:xfrm rot="16200000">
            <a:off x="1841152" y="2305790"/>
            <a:ext cx="322445" cy="4025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Down Arrow 31"/>
          <p:cNvSpPr/>
          <p:nvPr/>
        </p:nvSpPr>
        <p:spPr>
          <a:xfrm rot="16421991">
            <a:off x="4598669" y="1970693"/>
            <a:ext cx="322445" cy="4025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rot="10800000">
            <a:off x="3508459" y="4799307"/>
            <a:ext cx="420050" cy="2749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urved Left Arrow 2"/>
          <p:cNvSpPr/>
          <p:nvPr/>
        </p:nvSpPr>
        <p:spPr>
          <a:xfrm>
            <a:off x="8126883" y="2241291"/>
            <a:ext cx="841995" cy="283299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9" name="Picture 8" descr="tela.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042" y="1753464"/>
            <a:ext cx="1749255" cy="1470802"/>
          </a:xfrm>
          <a:prstGeom prst="rect">
            <a:avLst/>
          </a:prstGeom>
        </p:spPr>
      </p:pic>
      <p:pic>
        <p:nvPicPr>
          <p:cNvPr id="10" name="Picture 9" descr="images.jpe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20273" y="1377522"/>
            <a:ext cx="1939780" cy="1965876"/>
          </a:xfrm>
          <a:prstGeom prst="rect">
            <a:avLst/>
          </a:prstGeom>
        </p:spPr>
      </p:pic>
      <p:pic>
        <p:nvPicPr>
          <p:cNvPr id="18" name="Picture 17" descr="teido.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78066" y="1873268"/>
            <a:ext cx="2905315" cy="1255383"/>
          </a:xfrm>
          <a:prstGeom prst="rect">
            <a:avLst/>
          </a:prstGeom>
        </p:spPr>
      </p:pic>
      <p:pic>
        <p:nvPicPr>
          <p:cNvPr id="21" name="Picture 20" descr="Capitulo 8_textilizacion_Francisco Mejia-Azcarate_21.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50155" y="4454090"/>
            <a:ext cx="2395322" cy="1607018"/>
          </a:xfrm>
          <a:prstGeom prst="rect">
            <a:avLst/>
          </a:prstGeom>
        </p:spPr>
      </p:pic>
      <p:sp>
        <p:nvSpPr>
          <p:cNvPr id="23" name="TextBox 22"/>
          <p:cNvSpPr txBox="1"/>
          <p:nvPr/>
        </p:nvSpPr>
        <p:spPr>
          <a:xfrm>
            <a:off x="563010" y="3343398"/>
            <a:ext cx="556838" cy="369332"/>
          </a:xfrm>
          <a:prstGeom prst="rect">
            <a:avLst/>
          </a:prstGeom>
          <a:noFill/>
        </p:spPr>
        <p:txBody>
          <a:bodyPr wrap="none" rtlCol="0">
            <a:spAutoFit/>
          </a:bodyPr>
          <a:lstStyle/>
          <a:p>
            <a:r>
              <a:rPr lang="en-US" dirty="0" err="1" smtClean="0">
                <a:latin typeface="Arial"/>
                <a:cs typeface="Arial"/>
              </a:rPr>
              <a:t>tela</a:t>
            </a:r>
            <a:endParaRPr lang="en-US" dirty="0">
              <a:latin typeface="Arial"/>
              <a:cs typeface="Arial"/>
            </a:endParaRPr>
          </a:p>
        </p:txBody>
      </p:sp>
      <p:sp>
        <p:nvSpPr>
          <p:cNvPr id="33" name="TextBox 32"/>
          <p:cNvSpPr txBox="1"/>
          <p:nvPr/>
        </p:nvSpPr>
        <p:spPr>
          <a:xfrm>
            <a:off x="3230039" y="3458906"/>
            <a:ext cx="1018841" cy="369332"/>
          </a:xfrm>
          <a:prstGeom prst="rect">
            <a:avLst/>
          </a:prstGeom>
          <a:noFill/>
        </p:spPr>
        <p:txBody>
          <a:bodyPr wrap="none" rtlCol="0">
            <a:spAutoFit/>
          </a:bodyPr>
          <a:lstStyle/>
          <a:p>
            <a:r>
              <a:rPr lang="en-US" dirty="0" err="1" smtClean="0">
                <a:latin typeface="Arial"/>
                <a:cs typeface="Arial"/>
              </a:rPr>
              <a:t>tejedora</a:t>
            </a:r>
            <a:endParaRPr lang="en-US" dirty="0">
              <a:latin typeface="Arial"/>
              <a:cs typeface="Arial"/>
            </a:endParaRPr>
          </a:p>
        </p:txBody>
      </p:sp>
      <p:sp>
        <p:nvSpPr>
          <p:cNvPr id="35" name="TextBox 34"/>
          <p:cNvSpPr txBox="1"/>
          <p:nvPr/>
        </p:nvSpPr>
        <p:spPr>
          <a:xfrm>
            <a:off x="6266949" y="3343398"/>
            <a:ext cx="1018841" cy="369332"/>
          </a:xfrm>
          <a:prstGeom prst="rect">
            <a:avLst/>
          </a:prstGeom>
          <a:noFill/>
        </p:spPr>
        <p:txBody>
          <a:bodyPr wrap="none" rtlCol="0">
            <a:spAutoFit/>
          </a:bodyPr>
          <a:lstStyle/>
          <a:p>
            <a:r>
              <a:rPr lang="en-US" dirty="0" err="1" smtClean="0">
                <a:latin typeface="Arial"/>
                <a:cs typeface="Arial"/>
              </a:rPr>
              <a:t>teñidora</a:t>
            </a:r>
            <a:endParaRPr lang="en-US" dirty="0">
              <a:latin typeface="Arial"/>
              <a:cs typeface="Arial"/>
            </a:endParaRPr>
          </a:p>
        </p:txBody>
      </p:sp>
      <p:sp>
        <p:nvSpPr>
          <p:cNvPr id="36" name="TextBox 35"/>
          <p:cNvSpPr txBox="1"/>
          <p:nvPr/>
        </p:nvSpPr>
        <p:spPr>
          <a:xfrm>
            <a:off x="5549991" y="6232451"/>
            <a:ext cx="1185766" cy="369332"/>
          </a:xfrm>
          <a:prstGeom prst="rect">
            <a:avLst/>
          </a:prstGeom>
          <a:noFill/>
        </p:spPr>
        <p:txBody>
          <a:bodyPr wrap="none" rtlCol="0">
            <a:spAutoFit/>
          </a:bodyPr>
          <a:lstStyle/>
          <a:p>
            <a:r>
              <a:rPr lang="en-US" dirty="0" err="1" smtClean="0">
                <a:latin typeface="Arial"/>
                <a:cs typeface="Arial"/>
              </a:rPr>
              <a:t>acabados</a:t>
            </a:r>
            <a:endParaRPr lang="en-US" dirty="0">
              <a:latin typeface="Arial"/>
              <a:cs typeface="Arial"/>
            </a:endParaRPr>
          </a:p>
        </p:txBody>
      </p:sp>
      <p:sp>
        <p:nvSpPr>
          <p:cNvPr id="37" name="TextBox 36"/>
          <p:cNvSpPr txBox="1"/>
          <p:nvPr/>
        </p:nvSpPr>
        <p:spPr>
          <a:xfrm>
            <a:off x="1138767" y="5691776"/>
            <a:ext cx="903425" cy="369332"/>
          </a:xfrm>
          <a:prstGeom prst="rect">
            <a:avLst/>
          </a:prstGeom>
          <a:noFill/>
        </p:spPr>
        <p:txBody>
          <a:bodyPr wrap="none" rtlCol="0">
            <a:spAutoFit/>
          </a:bodyPr>
          <a:lstStyle/>
          <a:p>
            <a:r>
              <a:rPr lang="en-US" dirty="0" err="1" smtClean="0">
                <a:latin typeface="Arial"/>
                <a:cs typeface="Arial"/>
              </a:rPr>
              <a:t>prenda</a:t>
            </a:r>
            <a:endParaRPr lang="en-US" dirty="0">
              <a:latin typeface="Arial"/>
              <a:cs typeface="Arial"/>
            </a:endParaRPr>
          </a:p>
        </p:txBody>
      </p:sp>
    </p:spTree>
    <p:extLst>
      <p:ext uri="{BB962C8B-B14F-4D97-AF65-F5344CB8AC3E}">
        <p14:creationId xmlns:p14="http://schemas.microsoft.com/office/powerpoint/2010/main" val="420968002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65658" y="607452"/>
            <a:ext cx="8324336" cy="27612"/>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9642" y="665505"/>
            <a:ext cx="5500349" cy="646331"/>
          </a:xfrm>
          <a:prstGeom prst="rect">
            <a:avLst/>
          </a:prstGeom>
          <a:noFill/>
        </p:spPr>
        <p:txBody>
          <a:bodyPr wrap="none" rtlCol="0">
            <a:spAutoFit/>
          </a:bodyPr>
          <a:lstStyle/>
          <a:p>
            <a:r>
              <a:rPr lang="en-US" sz="3600" b="1" dirty="0" err="1" smtClean="0"/>
              <a:t>Algoritmo</a:t>
            </a:r>
            <a:r>
              <a:rPr lang="en-US" sz="3600" dirty="0" smtClean="0"/>
              <a:t>: </a:t>
            </a:r>
            <a:r>
              <a:rPr lang="en-US" sz="3600" dirty="0" err="1" smtClean="0"/>
              <a:t>producción</a:t>
            </a:r>
            <a:r>
              <a:rPr lang="en-US" sz="3600" dirty="0" smtClean="0"/>
              <a:t> </a:t>
            </a:r>
            <a:r>
              <a:rPr lang="en-US" sz="3600" dirty="0" err="1" smtClean="0"/>
              <a:t>textil</a:t>
            </a:r>
            <a:endParaRPr lang="en-US" sz="3600" dirty="0" smtClean="0"/>
          </a:p>
        </p:txBody>
      </p:sp>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0827" y="4526451"/>
            <a:ext cx="860677" cy="1241508"/>
          </a:xfrm>
          <a:prstGeom prst="rect">
            <a:avLst/>
          </a:prstGeom>
        </p:spPr>
      </p:pic>
      <p:sp>
        <p:nvSpPr>
          <p:cNvPr id="28" name="Down Arrow 27"/>
          <p:cNvSpPr/>
          <p:nvPr/>
        </p:nvSpPr>
        <p:spPr>
          <a:xfrm rot="16200000">
            <a:off x="1920809" y="2310158"/>
            <a:ext cx="322445" cy="4025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Down Arrow 31"/>
          <p:cNvSpPr/>
          <p:nvPr/>
        </p:nvSpPr>
        <p:spPr>
          <a:xfrm rot="16421991">
            <a:off x="4598669" y="1970693"/>
            <a:ext cx="322445" cy="4025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rot="10800000">
            <a:off x="4128596" y="5349256"/>
            <a:ext cx="420050" cy="2749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urved Left Arrow 2"/>
          <p:cNvSpPr/>
          <p:nvPr/>
        </p:nvSpPr>
        <p:spPr>
          <a:xfrm>
            <a:off x="8126883" y="2241291"/>
            <a:ext cx="841995" cy="283299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9" name="Picture 8" descr="tela.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642" y="1256427"/>
            <a:ext cx="882063" cy="741653"/>
          </a:xfrm>
          <a:prstGeom prst="rect">
            <a:avLst/>
          </a:prstGeom>
        </p:spPr>
      </p:pic>
      <p:pic>
        <p:nvPicPr>
          <p:cNvPr id="10" name="Picture 9" descr="images.jpe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20273" y="1377522"/>
            <a:ext cx="1939780" cy="1965876"/>
          </a:xfrm>
          <a:prstGeom prst="rect">
            <a:avLst/>
          </a:prstGeom>
        </p:spPr>
      </p:pic>
      <p:pic>
        <p:nvPicPr>
          <p:cNvPr id="18" name="Picture 17" descr="teido.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78066" y="1873268"/>
            <a:ext cx="2905315" cy="1255383"/>
          </a:xfrm>
          <a:prstGeom prst="rect">
            <a:avLst/>
          </a:prstGeom>
        </p:spPr>
      </p:pic>
      <p:pic>
        <p:nvPicPr>
          <p:cNvPr id="21" name="Picture 20" descr="Capitulo 8_textilizacion_Francisco Mejia-Azcarate_21.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50155" y="4454090"/>
            <a:ext cx="2395322" cy="1607018"/>
          </a:xfrm>
          <a:prstGeom prst="rect">
            <a:avLst/>
          </a:prstGeom>
        </p:spPr>
      </p:pic>
      <p:pic>
        <p:nvPicPr>
          <p:cNvPr id="14" name="Picture 13" descr="tela.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1516" y="2013789"/>
            <a:ext cx="800190" cy="672813"/>
          </a:xfrm>
          <a:prstGeom prst="rect">
            <a:avLst/>
          </a:prstGeom>
        </p:spPr>
      </p:pic>
      <p:pic>
        <p:nvPicPr>
          <p:cNvPr id="15" name="Picture 14" descr="tela.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9831" y="1336450"/>
            <a:ext cx="882063" cy="741653"/>
          </a:xfrm>
          <a:prstGeom prst="rect">
            <a:avLst/>
          </a:prstGeom>
        </p:spPr>
      </p:pic>
      <p:pic>
        <p:nvPicPr>
          <p:cNvPr id="16" name="Picture 15" descr="tela.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1705" y="2093812"/>
            <a:ext cx="800190" cy="672813"/>
          </a:xfrm>
          <a:prstGeom prst="rect">
            <a:avLst/>
          </a:prstGeom>
        </p:spPr>
      </p:pic>
      <p:pic>
        <p:nvPicPr>
          <p:cNvPr id="17" name="Picture 16" descr="tela.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1516" y="2757824"/>
            <a:ext cx="882063" cy="741653"/>
          </a:xfrm>
          <a:prstGeom prst="rect">
            <a:avLst/>
          </a:prstGeom>
        </p:spPr>
      </p:pic>
      <p:pic>
        <p:nvPicPr>
          <p:cNvPr id="20" name="Picture 19" descr="tela.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0580" y="2799653"/>
            <a:ext cx="800190" cy="672813"/>
          </a:xfrm>
          <a:prstGeom prst="rect">
            <a:avLst/>
          </a:prstGeom>
        </p:spPr>
      </p:pic>
      <p:pic>
        <p:nvPicPr>
          <p:cNvPr id="22" name="Picture 21" descr="tela.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441" y="3511815"/>
            <a:ext cx="882063" cy="741653"/>
          </a:xfrm>
          <a:prstGeom prst="rect">
            <a:avLst/>
          </a:prstGeom>
        </p:spPr>
      </p:pic>
      <p:pic>
        <p:nvPicPr>
          <p:cNvPr id="23" name="Picture 22" descr="tela.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7979" y="3580655"/>
            <a:ext cx="800190" cy="672813"/>
          </a:xfrm>
          <a:prstGeom prst="rect">
            <a:avLst/>
          </a:prstGeom>
        </p:spPr>
      </p:pic>
      <p:pic>
        <p:nvPicPr>
          <p:cNvPr id="24" name="Picture 2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7492" y="4507153"/>
            <a:ext cx="860677" cy="1241508"/>
          </a:xfrm>
          <a:prstGeom prst="rect">
            <a:avLst/>
          </a:prstGeom>
        </p:spPr>
      </p:pic>
      <p:pic>
        <p:nvPicPr>
          <p:cNvPr id="25" name="Picture 2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62513" y="4532655"/>
            <a:ext cx="860677" cy="1241508"/>
          </a:xfrm>
          <a:prstGeom prst="rect">
            <a:avLst/>
          </a:prstGeom>
        </p:spPr>
      </p:pic>
      <p:pic>
        <p:nvPicPr>
          <p:cNvPr id="26" name="Picture 2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11550" y="4539545"/>
            <a:ext cx="860677" cy="1241508"/>
          </a:xfrm>
          <a:prstGeom prst="rect">
            <a:avLst/>
          </a:prstGeom>
        </p:spPr>
      </p:pic>
      <p:pic>
        <p:nvPicPr>
          <p:cNvPr id="27" name="Picture 2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4839" y="5643530"/>
            <a:ext cx="860677" cy="1241508"/>
          </a:xfrm>
          <a:prstGeom prst="rect">
            <a:avLst/>
          </a:prstGeom>
        </p:spPr>
      </p:pic>
      <p:pic>
        <p:nvPicPr>
          <p:cNvPr id="29" name="Picture 2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61504" y="5624232"/>
            <a:ext cx="860677" cy="1241508"/>
          </a:xfrm>
          <a:prstGeom prst="rect">
            <a:avLst/>
          </a:prstGeom>
        </p:spPr>
      </p:pic>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9618" y="5636640"/>
            <a:ext cx="860677" cy="1241508"/>
          </a:xfrm>
          <a:prstGeom prst="rect">
            <a:avLst/>
          </a:prstGeom>
        </p:spPr>
      </p:pic>
      <p:pic>
        <p:nvPicPr>
          <p:cNvPr id="31" name="Picture 3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23190" y="5603398"/>
            <a:ext cx="860677" cy="1241508"/>
          </a:xfrm>
          <a:prstGeom prst="rect">
            <a:avLst/>
          </a:prstGeom>
        </p:spPr>
      </p:pic>
    </p:spTree>
    <p:extLst>
      <p:ext uri="{BB962C8B-B14F-4D97-AF65-F5344CB8AC3E}">
        <p14:creationId xmlns:p14="http://schemas.microsoft.com/office/powerpoint/2010/main" val="87322130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65658" y="607452"/>
            <a:ext cx="8324336" cy="27612"/>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9642" y="665505"/>
            <a:ext cx="5500349" cy="646331"/>
          </a:xfrm>
          <a:prstGeom prst="rect">
            <a:avLst/>
          </a:prstGeom>
          <a:noFill/>
        </p:spPr>
        <p:txBody>
          <a:bodyPr wrap="none" rtlCol="0">
            <a:spAutoFit/>
          </a:bodyPr>
          <a:lstStyle/>
          <a:p>
            <a:r>
              <a:rPr lang="en-US" sz="3600" b="1" dirty="0" err="1" smtClean="0"/>
              <a:t>Algoritmo</a:t>
            </a:r>
            <a:r>
              <a:rPr lang="en-US" sz="3600" dirty="0" smtClean="0"/>
              <a:t>: </a:t>
            </a:r>
            <a:r>
              <a:rPr lang="en-US" sz="3600" dirty="0" err="1" smtClean="0"/>
              <a:t>producción</a:t>
            </a:r>
            <a:r>
              <a:rPr lang="en-US" sz="3600" dirty="0" smtClean="0"/>
              <a:t> </a:t>
            </a:r>
            <a:r>
              <a:rPr lang="en-US" sz="3600" dirty="0" err="1" smtClean="0"/>
              <a:t>textil</a:t>
            </a:r>
            <a:endParaRPr lang="en-US" sz="3600" dirty="0" smtClean="0"/>
          </a:p>
        </p:txBody>
      </p:sp>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0827" y="4526451"/>
            <a:ext cx="860677" cy="1241508"/>
          </a:xfrm>
          <a:prstGeom prst="rect">
            <a:avLst/>
          </a:prstGeom>
        </p:spPr>
      </p:pic>
      <p:sp>
        <p:nvSpPr>
          <p:cNvPr id="28" name="Down Arrow 27"/>
          <p:cNvSpPr/>
          <p:nvPr/>
        </p:nvSpPr>
        <p:spPr>
          <a:xfrm rot="16200000">
            <a:off x="2740334" y="2690750"/>
            <a:ext cx="322445" cy="4025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Down Arrow 31"/>
          <p:cNvSpPr/>
          <p:nvPr/>
        </p:nvSpPr>
        <p:spPr>
          <a:xfrm rot="16421991">
            <a:off x="4809914" y="2758123"/>
            <a:ext cx="322445" cy="4025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rot="10800000">
            <a:off x="4128596" y="5349256"/>
            <a:ext cx="420050" cy="2749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urved Left Arrow 2"/>
          <p:cNvSpPr/>
          <p:nvPr/>
        </p:nvSpPr>
        <p:spPr>
          <a:xfrm>
            <a:off x="8126883" y="2241291"/>
            <a:ext cx="841995" cy="283299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9" name="Picture 8" descr="tela.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916" y="1623059"/>
            <a:ext cx="882063" cy="741653"/>
          </a:xfrm>
          <a:prstGeom prst="rect">
            <a:avLst/>
          </a:prstGeom>
        </p:spPr>
      </p:pic>
      <p:pic>
        <p:nvPicPr>
          <p:cNvPr id="10" name="Picture 9" descr="images.jpe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15673" y="1298958"/>
            <a:ext cx="1051954" cy="1066106"/>
          </a:xfrm>
          <a:prstGeom prst="rect">
            <a:avLst/>
          </a:prstGeom>
        </p:spPr>
      </p:pic>
      <p:pic>
        <p:nvPicPr>
          <p:cNvPr id="18" name="Picture 17" descr="teido.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10629" y="1255961"/>
            <a:ext cx="2350554" cy="1015671"/>
          </a:xfrm>
          <a:prstGeom prst="rect">
            <a:avLst/>
          </a:prstGeom>
        </p:spPr>
      </p:pic>
      <p:pic>
        <p:nvPicPr>
          <p:cNvPr id="21" name="Picture 20" descr="Capitulo 8_textilizacion_Francisco Mejia-Azcarate_21.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50156" y="4623432"/>
            <a:ext cx="1329860" cy="892201"/>
          </a:xfrm>
          <a:prstGeom prst="rect">
            <a:avLst/>
          </a:prstGeom>
        </p:spPr>
      </p:pic>
      <p:pic>
        <p:nvPicPr>
          <p:cNvPr id="14" name="Picture 13" descr="tela.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958" y="2380421"/>
            <a:ext cx="800190" cy="672813"/>
          </a:xfrm>
          <a:prstGeom prst="rect">
            <a:avLst/>
          </a:prstGeom>
        </p:spPr>
      </p:pic>
      <p:pic>
        <p:nvPicPr>
          <p:cNvPr id="15" name="Picture 14" descr="tela.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1273" y="1637612"/>
            <a:ext cx="882063" cy="741653"/>
          </a:xfrm>
          <a:prstGeom prst="rect">
            <a:avLst/>
          </a:prstGeom>
        </p:spPr>
      </p:pic>
      <p:pic>
        <p:nvPicPr>
          <p:cNvPr id="16" name="Picture 15" descr="tela.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53336" y="1660136"/>
            <a:ext cx="800190" cy="672813"/>
          </a:xfrm>
          <a:prstGeom prst="rect">
            <a:avLst/>
          </a:prstGeom>
        </p:spPr>
      </p:pic>
      <p:pic>
        <p:nvPicPr>
          <p:cNvPr id="17" name="Picture 16" descr="tela.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958" y="3124456"/>
            <a:ext cx="882063" cy="741653"/>
          </a:xfrm>
          <a:prstGeom prst="rect">
            <a:avLst/>
          </a:prstGeom>
        </p:spPr>
      </p:pic>
      <p:pic>
        <p:nvPicPr>
          <p:cNvPr id="20" name="Picture 19" descr="tela.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3765" y="2460444"/>
            <a:ext cx="800190" cy="672813"/>
          </a:xfrm>
          <a:prstGeom prst="rect">
            <a:avLst/>
          </a:prstGeom>
        </p:spPr>
      </p:pic>
      <p:pic>
        <p:nvPicPr>
          <p:cNvPr id="22" name="Picture 21" descr="tela.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5021" y="3136794"/>
            <a:ext cx="882063" cy="741653"/>
          </a:xfrm>
          <a:prstGeom prst="rect">
            <a:avLst/>
          </a:prstGeom>
        </p:spPr>
      </p:pic>
      <p:pic>
        <p:nvPicPr>
          <p:cNvPr id="23" name="Picture 22" descr="tela.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32802" y="2511247"/>
            <a:ext cx="800190" cy="672813"/>
          </a:xfrm>
          <a:prstGeom prst="rect">
            <a:avLst/>
          </a:prstGeom>
        </p:spPr>
      </p:pic>
      <p:pic>
        <p:nvPicPr>
          <p:cNvPr id="24" name="Picture 2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7492" y="4507153"/>
            <a:ext cx="860677" cy="1241508"/>
          </a:xfrm>
          <a:prstGeom prst="rect">
            <a:avLst/>
          </a:prstGeom>
        </p:spPr>
      </p:pic>
      <p:pic>
        <p:nvPicPr>
          <p:cNvPr id="25" name="Picture 2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62513" y="4532655"/>
            <a:ext cx="860677" cy="1241508"/>
          </a:xfrm>
          <a:prstGeom prst="rect">
            <a:avLst/>
          </a:prstGeom>
        </p:spPr>
      </p:pic>
      <p:pic>
        <p:nvPicPr>
          <p:cNvPr id="26" name="Picture 2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11550" y="4539545"/>
            <a:ext cx="860677" cy="1241508"/>
          </a:xfrm>
          <a:prstGeom prst="rect">
            <a:avLst/>
          </a:prstGeom>
        </p:spPr>
      </p:pic>
      <p:pic>
        <p:nvPicPr>
          <p:cNvPr id="27" name="Picture 2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4839" y="5643530"/>
            <a:ext cx="860677" cy="1241508"/>
          </a:xfrm>
          <a:prstGeom prst="rect">
            <a:avLst/>
          </a:prstGeom>
        </p:spPr>
      </p:pic>
      <p:pic>
        <p:nvPicPr>
          <p:cNvPr id="29" name="Picture 2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61504" y="5624232"/>
            <a:ext cx="860677" cy="1241508"/>
          </a:xfrm>
          <a:prstGeom prst="rect">
            <a:avLst/>
          </a:prstGeom>
        </p:spPr>
      </p:pic>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9618" y="5636640"/>
            <a:ext cx="860677" cy="1241508"/>
          </a:xfrm>
          <a:prstGeom prst="rect">
            <a:avLst/>
          </a:prstGeom>
        </p:spPr>
      </p:pic>
      <p:pic>
        <p:nvPicPr>
          <p:cNvPr id="31" name="Picture 3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23190" y="5603398"/>
            <a:ext cx="860677" cy="1241508"/>
          </a:xfrm>
          <a:prstGeom prst="rect">
            <a:avLst/>
          </a:prstGeom>
        </p:spPr>
      </p:pic>
      <p:pic>
        <p:nvPicPr>
          <p:cNvPr id="33" name="Picture 32" descr="images.jpe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15673" y="2354951"/>
            <a:ext cx="1051954" cy="1066106"/>
          </a:xfrm>
          <a:prstGeom prst="rect">
            <a:avLst/>
          </a:prstGeom>
        </p:spPr>
      </p:pic>
      <p:pic>
        <p:nvPicPr>
          <p:cNvPr id="35" name="Picture 34" descr="images.jpe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18188" y="3466549"/>
            <a:ext cx="1051954" cy="1066106"/>
          </a:xfrm>
          <a:prstGeom prst="rect">
            <a:avLst/>
          </a:prstGeom>
        </p:spPr>
      </p:pic>
      <p:pic>
        <p:nvPicPr>
          <p:cNvPr id="36" name="Picture 35" descr="teido.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10630" y="2332949"/>
            <a:ext cx="2350554" cy="1015671"/>
          </a:xfrm>
          <a:prstGeom prst="rect">
            <a:avLst/>
          </a:prstGeom>
        </p:spPr>
      </p:pic>
      <p:pic>
        <p:nvPicPr>
          <p:cNvPr id="37" name="Picture 36" descr="Capitulo 8_textilizacion_Francisco Mejia-Azcarate_21.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93674" y="4628182"/>
            <a:ext cx="1329860" cy="892201"/>
          </a:xfrm>
          <a:prstGeom prst="rect">
            <a:avLst/>
          </a:prstGeom>
        </p:spPr>
      </p:pic>
      <p:pic>
        <p:nvPicPr>
          <p:cNvPr id="38" name="Picture 37" descr="teido.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10629" y="3438419"/>
            <a:ext cx="2350554" cy="1015671"/>
          </a:xfrm>
          <a:prstGeom prst="rect">
            <a:avLst/>
          </a:prstGeom>
        </p:spPr>
      </p:pic>
      <p:pic>
        <p:nvPicPr>
          <p:cNvPr id="39" name="Picture 38" descr="Capitulo 8_textilizacion_Francisco Mejia-Azcarate_21.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18030" y="5624232"/>
            <a:ext cx="1492549" cy="1001349"/>
          </a:xfrm>
          <a:prstGeom prst="rect">
            <a:avLst/>
          </a:prstGeom>
        </p:spPr>
      </p:pic>
      <p:pic>
        <p:nvPicPr>
          <p:cNvPr id="40" name="Picture 39" descr="tela.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39674" y="3153258"/>
            <a:ext cx="882063" cy="741653"/>
          </a:xfrm>
          <a:prstGeom prst="rect">
            <a:avLst/>
          </a:prstGeom>
        </p:spPr>
      </p:pic>
    </p:spTree>
    <p:extLst>
      <p:ext uri="{BB962C8B-B14F-4D97-AF65-F5344CB8AC3E}">
        <p14:creationId xmlns:p14="http://schemas.microsoft.com/office/powerpoint/2010/main" val="17747682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554" name="Line 1"/>
          <p:cNvSpPr>
            <a:spLocks noChangeShapeType="1"/>
          </p:cNvSpPr>
          <p:nvPr/>
        </p:nvSpPr>
        <p:spPr bwMode="auto">
          <a:xfrm>
            <a:off x="323850" y="549275"/>
            <a:ext cx="8351838" cy="1588"/>
          </a:xfrm>
          <a:prstGeom prst="line">
            <a:avLst/>
          </a:prstGeom>
          <a:noFill/>
          <a:ln w="9360">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4" name="TextBox 13"/>
          <p:cNvSpPr txBox="1"/>
          <p:nvPr/>
        </p:nvSpPr>
        <p:spPr>
          <a:xfrm>
            <a:off x="323851" y="2322974"/>
            <a:ext cx="8058150" cy="1938992"/>
          </a:xfrm>
          <a:prstGeom prst="rect">
            <a:avLst/>
          </a:prstGeom>
          <a:noFill/>
        </p:spPr>
        <p:txBody>
          <a:bodyPr wrap="square" rtlCol="0">
            <a:spAutoFit/>
          </a:bodyPr>
          <a:lstStyle/>
          <a:p>
            <a:pPr algn="ctr"/>
            <a:r>
              <a:rPr lang="en-US" sz="4000" b="1" dirty="0" smtClean="0">
                <a:solidFill>
                  <a:srgbClr val="FFFFFF"/>
                </a:solidFill>
                <a:latin typeface="Arial"/>
                <a:cs typeface="Arial"/>
              </a:rPr>
              <a:t>¿</a:t>
            </a:r>
            <a:r>
              <a:rPr lang="en-US" sz="4000" b="1" dirty="0" err="1" smtClean="0">
                <a:solidFill>
                  <a:srgbClr val="FFFFFF"/>
                </a:solidFill>
                <a:latin typeface="Arial"/>
                <a:cs typeface="Arial"/>
              </a:rPr>
              <a:t>Qué</a:t>
            </a:r>
            <a:r>
              <a:rPr lang="en-US" sz="4000" b="1" dirty="0" smtClean="0">
                <a:solidFill>
                  <a:srgbClr val="FFFFFF"/>
                </a:solidFill>
                <a:latin typeface="Arial"/>
                <a:cs typeface="Arial"/>
              </a:rPr>
              <a:t> </a:t>
            </a:r>
            <a:r>
              <a:rPr lang="en-US" sz="4000" b="1" dirty="0" err="1" smtClean="0">
                <a:solidFill>
                  <a:srgbClr val="FFFFFF"/>
                </a:solidFill>
                <a:latin typeface="Arial"/>
                <a:cs typeface="Arial"/>
              </a:rPr>
              <a:t>problemas</a:t>
            </a:r>
            <a:r>
              <a:rPr lang="en-US" sz="4000" b="1" dirty="0" smtClean="0">
                <a:solidFill>
                  <a:srgbClr val="FFFFFF"/>
                </a:solidFill>
                <a:latin typeface="Arial"/>
                <a:cs typeface="Arial"/>
              </a:rPr>
              <a:t> </a:t>
            </a:r>
            <a:r>
              <a:rPr lang="en-US" sz="4000" b="1" dirty="0" err="1" smtClean="0">
                <a:solidFill>
                  <a:srgbClr val="FFFFFF"/>
                </a:solidFill>
                <a:latin typeface="Arial"/>
                <a:cs typeface="Arial"/>
              </a:rPr>
              <a:t>podemos</a:t>
            </a:r>
            <a:r>
              <a:rPr lang="en-US" sz="4000" b="1" dirty="0" smtClean="0">
                <a:solidFill>
                  <a:srgbClr val="FFFFFF"/>
                </a:solidFill>
                <a:latin typeface="Arial"/>
                <a:cs typeface="Arial"/>
              </a:rPr>
              <a:t> </a:t>
            </a:r>
            <a:r>
              <a:rPr lang="en-US" sz="4000" b="1" dirty="0" err="1" smtClean="0">
                <a:solidFill>
                  <a:srgbClr val="FFFFFF"/>
                </a:solidFill>
                <a:latin typeface="Arial"/>
                <a:cs typeface="Arial"/>
              </a:rPr>
              <a:t>solucionar</a:t>
            </a:r>
            <a:r>
              <a:rPr lang="en-US" sz="4000" b="1" dirty="0" smtClean="0">
                <a:solidFill>
                  <a:srgbClr val="FFFFFF"/>
                </a:solidFill>
                <a:latin typeface="Arial"/>
                <a:cs typeface="Arial"/>
              </a:rPr>
              <a:t> </a:t>
            </a:r>
            <a:r>
              <a:rPr lang="en-US" sz="4000" b="1" dirty="0" err="1" smtClean="0">
                <a:solidFill>
                  <a:srgbClr val="FFFFFF"/>
                </a:solidFill>
                <a:latin typeface="Arial"/>
                <a:cs typeface="Arial"/>
              </a:rPr>
              <a:t>utilizando</a:t>
            </a:r>
            <a:r>
              <a:rPr lang="en-US" sz="4000" b="1" dirty="0" smtClean="0">
                <a:solidFill>
                  <a:srgbClr val="FFFFFF"/>
                </a:solidFill>
                <a:latin typeface="Arial"/>
                <a:cs typeface="Arial"/>
              </a:rPr>
              <a:t> </a:t>
            </a:r>
            <a:r>
              <a:rPr lang="en-US" sz="4000" b="1" dirty="0" err="1" smtClean="0">
                <a:solidFill>
                  <a:srgbClr val="FFFFFF"/>
                </a:solidFill>
                <a:latin typeface="Arial"/>
                <a:cs typeface="Arial"/>
              </a:rPr>
              <a:t>Computación</a:t>
            </a:r>
            <a:r>
              <a:rPr lang="en-US" sz="4000" b="1" dirty="0" smtClean="0">
                <a:solidFill>
                  <a:srgbClr val="FFFFFF"/>
                </a:solidFill>
                <a:latin typeface="Arial"/>
                <a:cs typeface="Arial"/>
              </a:rPr>
              <a:t> </a:t>
            </a:r>
            <a:r>
              <a:rPr lang="en-US" sz="4000" b="1" dirty="0" err="1" smtClean="0">
                <a:solidFill>
                  <a:srgbClr val="FFFFFF"/>
                </a:solidFill>
                <a:latin typeface="Arial"/>
                <a:cs typeface="Arial"/>
              </a:rPr>
              <a:t>Paralela</a:t>
            </a:r>
            <a:r>
              <a:rPr lang="en-US" sz="4000" b="1" dirty="0" smtClean="0">
                <a:solidFill>
                  <a:srgbClr val="FFFFFF"/>
                </a:solidFill>
                <a:latin typeface="Arial"/>
                <a:cs typeface="Arial"/>
              </a:rPr>
              <a:t>?</a:t>
            </a:r>
          </a:p>
        </p:txBody>
      </p:sp>
      <p:sp>
        <p:nvSpPr>
          <p:cNvPr id="5" name="TextBox 4"/>
          <p:cNvSpPr txBox="1"/>
          <p:nvPr/>
        </p:nvSpPr>
        <p:spPr>
          <a:xfrm>
            <a:off x="457200" y="76200"/>
            <a:ext cx="2329058" cy="400110"/>
          </a:xfrm>
          <a:prstGeom prst="rect">
            <a:avLst/>
          </a:prstGeom>
          <a:noFill/>
        </p:spPr>
        <p:txBody>
          <a:bodyPr wrap="none">
            <a:spAutoFit/>
          </a:bodyPr>
          <a:lstStyle/>
          <a:p>
            <a:pPr>
              <a:defRPr/>
            </a:pPr>
            <a:r>
              <a:rPr lang="en-US" sz="2000" dirty="0" err="1" smtClean="0">
                <a:solidFill>
                  <a:schemeClr val="bg1"/>
                </a:solidFill>
                <a:latin typeface="+mn-lt"/>
              </a:rPr>
              <a:t>Algoritmos</a:t>
            </a:r>
            <a:r>
              <a:rPr lang="en-US" sz="2000" dirty="0" smtClean="0">
                <a:solidFill>
                  <a:schemeClr val="bg1"/>
                </a:solidFill>
                <a:latin typeface="+mn-lt"/>
              </a:rPr>
              <a:t> </a:t>
            </a:r>
            <a:r>
              <a:rPr lang="en-US" sz="2000" dirty="0" err="1" smtClean="0">
                <a:solidFill>
                  <a:schemeClr val="bg1"/>
                </a:solidFill>
                <a:latin typeface="+mn-lt"/>
              </a:rPr>
              <a:t>Paralelos</a:t>
            </a:r>
            <a:endParaRPr lang="en-US" sz="2000" dirty="0">
              <a:solidFill>
                <a:schemeClr val="bg1"/>
              </a:solidFill>
              <a:latin typeface="+mn-lt"/>
            </a:endParaRPr>
          </a:p>
        </p:txBody>
      </p:sp>
    </p:spTree>
    <p:extLst>
      <p:ext uri="{BB962C8B-B14F-4D97-AF65-F5344CB8AC3E}">
        <p14:creationId xmlns:p14="http://schemas.microsoft.com/office/powerpoint/2010/main" val="26211991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554" name="Line 1"/>
          <p:cNvSpPr>
            <a:spLocks noChangeShapeType="1"/>
          </p:cNvSpPr>
          <p:nvPr/>
        </p:nvSpPr>
        <p:spPr bwMode="auto">
          <a:xfrm>
            <a:off x="323850" y="549275"/>
            <a:ext cx="8351838" cy="1588"/>
          </a:xfrm>
          <a:prstGeom prst="line">
            <a:avLst/>
          </a:prstGeom>
          <a:noFill/>
          <a:ln w="9360">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4" name="TextBox 13"/>
          <p:cNvSpPr txBox="1"/>
          <p:nvPr/>
        </p:nvSpPr>
        <p:spPr>
          <a:xfrm>
            <a:off x="457200" y="886682"/>
            <a:ext cx="8058150" cy="4154983"/>
          </a:xfrm>
          <a:prstGeom prst="rect">
            <a:avLst/>
          </a:prstGeom>
          <a:noFill/>
        </p:spPr>
        <p:txBody>
          <a:bodyPr wrap="square" rtlCol="0">
            <a:spAutoFit/>
          </a:bodyPr>
          <a:lstStyle/>
          <a:p>
            <a:pPr algn="ctr"/>
            <a:r>
              <a:rPr lang="en-US" sz="4000" b="1" dirty="0" err="1" smtClean="0">
                <a:solidFill>
                  <a:srgbClr val="FFFFFF"/>
                </a:solidFill>
                <a:latin typeface="Arial"/>
                <a:cs typeface="Arial"/>
              </a:rPr>
              <a:t>Problemas</a:t>
            </a:r>
            <a:r>
              <a:rPr lang="en-US" sz="4000" b="1" dirty="0" smtClean="0">
                <a:solidFill>
                  <a:srgbClr val="FFFFFF"/>
                </a:solidFill>
                <a:latin typeface="Arial"/>
                <a:cs typeface="Arial"/>
              </a:rPr>
              <a:t> de gran </a:t>
            </a:r>
            <a:r>
              <a:rPr lang="en-US" sz="4000" b="1" dirty="0" err="1" smtClean="0">
                <a:solidFill>
                  <a:srgbClr val="FFFFFF"/>
                </a:solidFill>
                <a:latin typeface="Arial"/>
                <a:cs typeface="Arial"/>
              </a:rPr>
              <a:t>escala</a:t>
            </a:r>
            <a:r>
              <a:rPr lang="en-US" sz="4000" b="1" dirty="0" smtClean="0">
                <a:solidFill>
                  <a:srgbClr val="FFFFFF"/>
                </a:solidFill>
                <a:latin typeface="Arial"/>
                <a:cs typeface="Arial"/>
              </a:rPr>
              <a:t>:</a:t>
            </a:r>
          </a:p>
          <a:p>
            <a:pPr algn="ctr"/>
            <a:endParaRPr lang="en-US" sz="3200" b="1" dirty="0">
              <a:solidFill>
                <a:srgbClr val="FFFFFF"/>
              </a:solidFill>
              <a:latin typeface="Arial"/>
              <a:cs typeface="Arial"/>
            </a:endParaRPr>
          </a:p>
          <a:p>
            <a:r>
              <a:rPr lang="en-US" sz="3200" b="1" dirty="0" smtClean="0">
                <a:solidFill>
                  <a:srgbClr val="FFFFFF"/>
                </a:solidFill>
                <a:latin typeface="Arial"/>
                <a:cs typeface="Arial"/>
              </a:rPr>
              <a:t>Kilo .... 10</a:t>
            </a:r>
            <a:r>
              <a:rPr lang="en-US" sz="3200" b="1" baseline="30000" dirty="0" smtClean="0">
                <a:solidFill>
                  <a:srgbClr val="FFFFFF"/>
                </a:solidFill>
                <a:latin typeface="Arial"/>
                <a:cs typeface="Arial"/>
              </a:rPr>
              <a:t>3</a:t>
            </a:r>
            <a:r>
              <a:rPr lang="en-US" sz="3200" b="1" dirty="0" smtClean="0">
                <a:solidFill>
                  <a:srgbClr val="FFFFFF"/>
                </a:solidFill>
                <a:latin typeface="Arial"/>
                <a:cs typeface="Arial"/>
              </a:rPr>
              <a:t> ... 2</a:t>
            </a:r>
            <a:r>
              <a:rPr lang="en-US" sz="3200" b="1" baseline="30000" dirty="0" smtClean="0">
                <a:solidFill>
                  <a:srgbClr val="FFFFFF"/>
                </a:solidFill>
                <a:latin typeface="Arial"/>
                <a:cs typeface="Arial"/>
              </a:rPr>
              <a:t>10</a:t>
            </a:r>
            <a:r>
              <a:rPr lang="en-US" sz="3200" b="1" dirty="0" smtClean="0">
                <a:solidFill>
                  <a:srgbClr val="FFFFFF"/>
                </a:solidFill>
                <a:latin typeface="Arial"/>
                <a:cs typeface="Arial"/>
              </a:rPr>
              <a:t> </a:t>
            </a:r>
          </a:p>
          <a:p>
            <a:r>
              <a:rPr lang="en-US" sz="3200" b="1" dirty="0" smtClean="0">
                <a:solidFill>
                  <a:srgbClr val="FFFFFF"/>
                </a:solidFill>
                <a:latin typeface="Arial"/>
                <a:cs typeface="Arial"/>
              </a:rPr>
              <a:t>Mega .... 10</a:t>
            </a:r>
            <a:r>
              <a:rPr lang="en-US" sz="3200" b="1" baseline="30000" dirty="0" smtClean="0">
                <a:solidFill>
                  <a:srgbClr val="FFFFFF"/>
                </a:solidFill>
                <a:latin typeface="Arial"/>
                <a:cs typeface="Arial"/>
              </a:rPr>
              <a:t>6</a:t>
            </a:r>
            <a:r>
              <a:rPr lang="en-US" sz="3200" b="1" dirty="0" smtClean="0">
                <a:solidFill>
                  <a:srgbClr val="FFFFFF"/>
                </a:solidFill>
                <a:latin typeface="Arial"/>
                <a:cs typeface="Arial"/>
              </a:rPr>
              <a:t> ... 2</a:t>
            </a:r>
            <a:r>
              <a:rPr lang="en-US" sz="3200" b="1" baseline="30000" dirty="0" smtClean="0">
                <a:solidFill>
                  <a:srgbClr val="FFFFFF"/>
                </a:solidFill>
                <a:latin typeface="Arial"/>
                <a:cs typeface="Arial"/>
              </a:rPr>
              <a:t>20</a:t>
            </a:r>
          </a:p>
          <a:p>
            <a:r>
              <a:rPr lang="en-US" sz="3200" b="1" dirty="0" smtClean="0">
                <a:solidFill>
                  <a:srgbClr val="FFFFFF"/>
                </a:solidFill>
                <a:latin typeface="Arial"/>
                <a:cs typeface="Arial"/>
              </a:rPr>
              <a:t>Giga ... 10</a:t>
            </a:r>
            <a:r>
              <a:rPr lang="en-US" sz="3200" b="1" baseline="30000" dirty="0" smtClean="0">
                <a:solidFill>
                  <a:srgbClr val="FFFFFF"/>
                </a:solidFill>
                <a:latin typeface="Arial"/>
                <a:cs typeface="Arial"/>
              </a:rPr>
              <a:t>9</a:t>
            </a:r>
            <a:r>
              <a:rPr lang="en-US" sz="3200" b="1" dirty="0" smtClean="0">
                <a:solidFill>
                  <a:srgbClr val="FFFFFF"/>
                </a:solidFill>
                <a:latin typeface="Arial"/>
                <a:cs typeface="Arial"/>
              </a:rPr>
              <a:t> ... 2</a:t>
            </a:r>
            <a:r>
              <a:rPr lang="en-US" sz="3200" b="1" baseline="30000" dirty="0" smtClean="0">
                <a:solidFill>
                  <a:srgbClr val="FFFFFF"/>
                </a:solidFill>
                <a:latin typeface="Arial"/>
                <a:cs typeface="Arial"/>
              </a:rPr>
              <a:t>30</a:t>
            </a:r>
          </a:p>
          <a:p>
            <a:r>
              <a:rPr lang="en-US" sz="3200" b="1" dirty="0" err="1" smtClean="0">
                <a:solidFill>
                  <a:srgbClr val="FFFFFF"/>
                </a:solidFill>
                <a:latin typeface="Arial"/>
                <a:cs typeface="Arial"/>
              </a:rPr>
              <a:t>Tera</a:t>
            </a:r>
            <a:r>
              <a:rPr lang="en-US" sz="3200" b="1" dirty="0" smtClean="0">
                <a:solidFill>
                  <a:srgbClr val="FFFFFF"/>
                </a:solidFill>
                <a:latin typeface="Arial"/>
                <a:cs typeface="Arial"/>
              </a:rPr>
              <a:t> ... 10</a:t>
            </a:r>
            <a:r>
              <a:rPr lang="en-US" sz="3200" b="1" baseline="30000" dirty="0" smtClean="0">
                <a:solidFill>
                  <a:srgbClr val="FFFFFF"/>
                </a:solidFill>
                <a:latin typeface="Arial"/>
                <a:cs typeface="Arial"/>
              </a:rPr>
              <a:t>12</a:t>
            </a:r>
            <a:r>
              <a:rPr lang="en-US" sz="3200" b="1" dirty="0" smtClean="0">
                <a:solidFill>
                  <a:srgbClr val="FFFFFF"/>
                </a:solidFill>
                <a:latin typeface="Arial"/>
                <a:cs typeface="Arial"/>
              </a:rPr>
              <a:t> ... 2</a:t>
            </a:r>
            <a:r>
              <a:rPr lang="en-US" sz="3200" b="1" baseline="30000" dirty="0" smtClean="0">
                <a:solidFill>
                  <a:srgbClr val="FFFFFF"/>
                </a:solidFill>
                <a:latin typeface="Arial"/>
                <a:cs typeface="Arial"/>
              </a:rPr>
              <a:t>40</a:t>
            </a:r>
          </a:p>
          <a:p>
            <a:r>
              <a:rPr lang="en-US" sz="3200" b="1" dirty="0" err="1" smtClean="0">
                <a:solidFill>
                  <a:srgbClr val="FFFFFF"/>
                </a:solidFill>
                <a:latin typeface="Arial"/>
                <a:cs typeface="Arial"/>
              </a:rPr>
              <a:t>Peta</a:t>
            </a:r>
            <a:r>
              <a:rPr lang="en-US" sz="3200" b="1" dirty="0" smtClean="0">
                <a:solidFill>
                  <a:srgbClr val="FFFFFF"/>
                </a:solidFill>
                <a:latin typeface="Arial"/>
                <a:cs typeface="Arial"/>
              </a:rPr>
              <a:t> ... 10</a:t>
            </a:r>
            <a:r>
              <a:rPr lang="en-US" sz="3200" b="1" baseline="30000" dirty="0" smtClean="0">
                <a:solidFill>
                  <a:srgbClr val="FFFFFF"/>
                </a:solidFill>
                <a:latin typeface="Arial"/>
                <a:cs typeface="Arial"/>
              </a:rPr>
              <a:t>15</a:t>
            </a:r>
            <a:r>
              <a:rPr lang="en-US" sz="3200" b="1" dirty="0" smtClean="0">
                <a:solidFill>
                  <a:srgbClr val="FFFFFF"/>
                </a:solidFill>
                <a:latin typeface="Arial"/>
                <a:cs typeface="Arial"/>
              </a:rPr>
              <a:t> ... 2</a:t>
            </a:r>
            <a:r>
              <a:rPr lang="en-US" sz="3200" b="1" baseline="30000" dirty="0" smtClean="0">
                <a:solidFill>
                  <a:srgbClr val="FFFFFF"/>
                </a:solidFill>
                <a:latin typeface="Arial"/>
                <a:cs typeface="Arial"/>
              </a:rPr>
              <a:t>50</a:t>
            </a:r>
          </a:p>
          <a:p>
            <a:r>
              <a:rPr lang="en-US" sz="3200" b="1" dirty="0" err="1" smtClean="0">
                <a:solidFill>
                  <a:srgbClr val="FFFFFF"/>
                </a:solidFill>
                <a:latin typeface="Arial"/>
                <a:cs typeface="Arial"/>
              </a:rPr>
              <a:t>Exa</a:t>
            </a:r>
            <a:r>
              <a:rPr lang="en-US" sz="3200" b="1" dirty="0" smtClean="0">
                <a:solidFill>
                  <a:srgbClr val="FFFFFF"/>
                </a:solidFill>
                <a:latin typeface="Arial"/>
                <a:cs typeface="Arial"/>
              </a:rPr>
              <a:t> ... 10</a:t>
            </a:r>
            <a:r>
              <a:rPr lang="en-US" sz="3200" b="1" baseline="30000" dirty="0" smtClean="0">
                <a:solidFill>
                  <a:srgbClr val="FFFFFF"/>
                </a:solidFill>
                <a:latin typeface="Arial"/>
                <a:cs typeface="Arial"/>
              </a:rPr>
              <a:t>18</a:t>
            </a:r>
            <a:r>
              <a:rPr lang="en-US" sz="3200" b="1" dirty="0" smtClean="0">
                <a:solidFill>
                  <a:srgbClr val="FFFFFF"/>
                </a:solidFill>
                <a:latin typeface="Arial"/>
                <a:cs typeface="Arial"/>
              </a:rPr>
              <a:t> ... 2</a:t>
            </a:r>
            <a:r>
              <a:rPr lang="en-US" sz="3200" b="1" baseline="30000" dirty="0" smtClean="0">
                <a:solidFill>
                  <a:srgbClr val="FFFFFF"/>
                </a:solidFill>
                <a:latin typeface="Arial"/>
                <a:cs typeface="Arial"/>
              </a:rPr>
              <a:t>60</a:t>
            </a:r>
          </a:p>
        </p:txBody>
      </p:sp>
      <p:sp>
        <p:nvSpPr>
          <p:cNvPr id="5" name="TextBox 4"/>
          <p:cNvSpPr txBox="1"/>
          <p:nvPr/>
        </p:nvSpPr>
        <p:spPr>
          <a:xfrm>
            <a:off x="457200" y="76200"/>
            <a:ext cx="2329058" cy="400110"/>
          </a:xfrm>
          <a:prstGeom prst="rect">
            <a:avLst/>
          </a:prstGeom>
          <a:noFill/>
        </p:spPr>
        <p:txBody>
          <a:bodyPr wrap="none">
            <a:spAutoFit/>
          </a:bodyPr>
          <a:lstStyle/>
          <a:p>
            <a:pPr>
              <a:defRPr/>
            </a:pPr>
            <a:r>
              <a:rPr lang="en-US" sz="2000" dirty="0" err="1" smtClean="0">
                <a:solidFill>
                  <a:schemeClr val="bg1"/>
                </a:solidFill>
                <a:latin typeface="+mn-lt"/>
              </a:rPr>
              <a:t>Algoritmos</a:t>
            </a:r>
            <a:r>
              <a:rPr lang="en-US" sz="2000" dirty="0" smtClean="0">
                <a:solidFill>
                  <a:schemeClr val="bg1"/>
                </a:solidFill>
                <a:latin typeface="+mn-lt"/>
              </a:rPr>
              <a:t> </a:t>
            </a:r>
            <a:r>
              <a:rPr lang="en-US" sz="2000" dirty="0" err="1" smtClean="0">
                <a:solidFill>
                  <a:schemeClr val="bg1"/>
                </a:solidFill>
                <a:latin typeface="+mn-lt"/>
              </a:rPr>
              <a:t>Paralelos</a:t>
            </a:r>
            <a:endParaRPr lang="en-US" sz="2000" dirty="0">
              <a:solidFill>
                <a:schemeClr val="bg1"/>
              </a:solidFill>
              <a:latin typeface="+mn-lt"/>
            </a:endParaRPr>
          </a:p>
        </p:txBody>
      </p:sp>
    </p:spTree>
    <p:extLst>
      <p:ext uri="{BB962C8B-B14F-4D97-AF65-F5344CB8AC3E}">
        <p14:creationId xmlns:p14="http://schemas.microsoft.com/office/powerpoint/2010/main" val="17266704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1649</TotalTime>
  <Words>2053</Words>
  <Application>Microsoft Macintosh PowerPoint</Application>
  <PresentationFormat>On-screen Show (4:3)</PresentationFormat>
  <Paragraphs>265</Paragraphs>
  <Slides>41</Slides>
  <Notes>34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3" baseType="lpstr">
      <vt:lpstr>Office Theme</vt:lpstr>
      <vt:lpstr>Equation</vt:lpstr>
      <vt:lpstr>Algoritmos Paralelos  Introducción Modelos formales</vt:lpstr>
      <vt:lpstr>PowerPoint Presentation</vt:lpstr>
      <vt:lpstr>CS50 - Algoritmos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Programación Orientada a Objetos</dc:title>
  <dc:creator>Jose Fiestas</dc:creator>
  <cp:lastModifiedBy>Jose Fiestas</cp:lastModifiedBy>
  <cp:revision>165</cp:revision>
  <dcterms:created xsi:type="dcterms:W3CDTF">2015-04-20T08:22:13Z</dcterms:created>
  <dcterms:modified xsi:type="dcterms:W3CDTF">2018-03-21T03:21:21Z</dcterms:modified>
</cp:coreProperties>
</file>